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35"/>
  </p:notesMasterIdLst>
  <p:handoutMasterIdLst>
    <p:handoutMasterId r:id="rId36"/>
  </p:handoutMasterIdLst>
  <p:sldIdLst>
    <p:sldId id="256" r:id="rId2"/>
    <p:sldId id="369" r:id="rId3"/>
    <p:sldId id="349" r:id="rId4"/>
    <p:sldId id="372" r:id="rId5"/>
    <p:sldId id="354" r:id="rId6"/>
    <p:sldId id="259" r:id="rId7"/>
    <p:sldId id="377" r:id="rId8"/>
    <p:sldId id="364" r:id="rId9"/>
    <p:sldId id="391" r:id="rId10"/>
    <p:sldId id="392" r:id="rId11"/>
    <p:sldId id="383" r:id="rId12"/>
    <p:sldId id="384" r:id="rId13"/>
    <p:sldId id="385" r:id="rId14"/>
    <p:sldId id="386" r:id="rId15"/>
    <p:sldId id="387" r:id="rId16"/>
    <p:sldId id="388" r:id="rId17"/>
    <p:sldId id="390" r:id="rId18"/>
    <p:sldId id="358" r:id="rId19"/>
    <p:sldId id="394" r:id="rId20"/>
    <p:sldId id="395" r:id="rId21"/>
    <p:sldId id="396" r:id="rId22"/>
    <p:sldId id="397" r:id="rId23"/>
    <p:sldId id="398" r:id="rId24"/>
    <p:sldId id="393" r:id="rId25"/>
    <p:sldId id="399" r:id="rId26"/>
    <p:sldId id="400" r:id="rId27"/>
    <p:sldId id="401" r:id="rId28"/>
    <p:sldId id="402" r:id="rId29"/>
    <p:sldId id="406" r:id="rId30"/>
    <p:sldId id="407" r:id="rId31"/>
    <p:sldId id="404" r:id="rId32"/>
    <p:sldId id="405" r:id="rId33"/>
    <p:sldId id="376" r:id="rId34"/>
  </p:sldIdLst>
  <p:sldSz cx="9144000" cy="6858000" type="screen4x3"/>
  <p:notesSz cx="9928225" cy="6797675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CCFF"/>
    <a:srgbClr val="FFFFF7"/>
    <a:srgbClr val="FFFFE1"/>
    <a:srgbClr val="FFFFCC"/>
    <a:srgbClr val="99FF33"/>
    <a:srgbClr val="003366"/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89" autoAdjust="0"/>
    <p:restoredTop sz="82594" autoAdjust="0"/>
  </p:normalViewPr>
  <p:slideViewPr>
    <p:cSldViewPr snapToGrid="0">
      <p:cViewPr>
        <p:scale>
          <a:sx n="72" d="100"/>
          <a:sy n="72" d="100"/>
        </p:scale>
        <p:origin x="-2754" y="-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1350" y="-84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99B938-963A-40E7-BDC9-CD15C3338C80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26485A3F-8968-4B43-A9CD-05A7C7011A55}">
      <dgm:prSet phldrT="[Text]"/>
      <dgm:spPr/>
      <dgm:t>
        <a:bodyPr/>
        <a:lstStyle/>
        <a:p>
          <a:r>
            <a:rPr lang="en-AU" dirty="0" smtClean="0"/>
            <a:t>Outputs</a:t>
          </a:r>
          <a:endParaRPr lang="en-AU" dirty="0"/>
        </a:p>
      </dgm:t>
    </dgm:pt>
    <dgm:pt modelId="{257F84A8-98D6-49D7-9683-61692B87F6D1}" type="parTrans" cxnId="{765CC062-C2C5-49AA-AC48-AF2E49ECB952}">
      <dgm:prSet/>
      <dgm:spPr/>
      <dgm:t>
        <a:bodyPr/>
        <a:lstStyle/>
        <a:p>
          <a:endParaRPr lang="en-AU"/>
        </a:p>
      </dgm:t>
    </dgm:pt>
    <dgm:pt modelId="{8B507E80-C9ED-4C51-A375-95F8C8E3C91B}" type="sibTrans" cxnId="{765CC062-C2C5-49AA-AC48-AF2E49ECB952}">
      <dgm:prSet/>
      <dgm:spPr/>
      <dgm:t>
        <a:bodyPr/>
        <a:lstStyle/>
        <a:p>
          <a:endParaRPr lang="en-AU"/>
        </a:p>
      </dgm:t>
    </dgm:pt>
    <dgm:pt modelId="{C9C55D8C-E27F-4FEE-B489-5F006499A439}">
      <dgm:prSet phldrT="[Text]"/>
      <dgm:spPr/>
      <dgm:t>
        <a:bodyPr/>
        <a:lstStyle/>
        <a:p>
          <a:r>
            <a:rPr lang="en-AU" dirty="0" smtClean="0"/>
            <a:t>forecast capacity</a:t>
          </a:r>
          <a:endParaRPr lang="en-AU" dirty="0"/>
        </a:p>
      </dgm:t>
    </dgm:pt>
    <dgm:pt modelId="{F06DCD37-5861-4C03-8269-F6F043E93010}" type="parTrans" cxnId="{227E0A9C-7804-494F-927A-1764A66F7FC0}">
      <dgm:prSet/>
      <dgm:spPr/>
      <dgm:t>
        <a:bodyPr/>
        <a:lstStyle/>
        <a:p>
          <a:endParaRPr lang="en-AU"/>
        </a:p>
      </dgm:t>
    </dgm:pt>
    <dgm:pt modelId="{F0EE702F-C27E-4B78-B575-A57997CCB1C7}" type="sibTrans" cxnId="{227E0A9C-7804-494F-927A-1764A66F7FC0}">
      <dgm:prSet/>
      <dgm:spPr/>
      <dgm:t>
        <a:bodyPr/>
        <a:lstStyle/>
        <a:p>
          <a:endParaRPr lang="en-AU"/>
        </a:p>
      </dgm:t>
    </dgm:pt>
    <dgm:pt modelId="{CE8B47DB-0FE8-4DD4-BC4E-44022FA1A129}">
      <dgm:prSet phldrT="[Text]"/>
      <dgm:spPr/>
      <dgm:t>
        <a:bodyPr/>
        <a:lstStyle/>
        <a:p>
          <a:r>
            <a:rPr lang="en-AU" dirty="0" smtClean="0"/>
            <a:t>forecast costs</a:t>
          </a:r>
          <a:endParaRPr lang="en-AU" dirty="0"/>
        </a:p>
      </dgm:t>
    </dgm:pt>
    <dgm:pt modelId="{9087C593-AFE0-4A53-95D9-E015E55DC87A}" type="parTrans" cxnId="{A2CC2B40-7A85-4200-872E-5A5746E0F48C}">
      <dgm:prSet/>
      <dgm:spPr/>
      <dgm:t>
        <a:bodyPr/>
        <a:lstStyle/>
        <a:p>
          <a:endParaRPr lang="en-AU"/>
        </a:p>
      </dgm:t>
    </dgm:pt>
    <dgm:pt modelId="{BADB80A3-9EC2-436F-930D-5DCFAC3F5A44}" type="sibTrans" cxnId="{A2CC2B40-7A85-4200-872E-5A5746E0F48C}">
      <dgm:prSet/>
      <dgm:spPr/>
      <dgm:t>
        <a:bodyPr/>
        <a:lstStyle/>
        <a:p>
          <a:endParaRPr lang="en-AU"/>
        </a:p>
      </dgm:t>
    </dgm:pt>
    <dgm:pt modelId="{682315E7-02F6-F748-AA01-63ED2EFAC1DC}">
      <dgm:prSet phldrT="[Text]"/>
      <dgm:spPr/>
      <dgm:t>
        <a:bodyPr/>
        <a:lstStyle/>
        <a:p>
          <a:r>
            <a:rPr lang="en-AU" dirty="0" smtClean="0"/>
            <a:t>Asset state</a:t>
          </a:r>
          <a:endParaRPr lang="en-AU" dirty="0"/>
        </a:p>
      </dgm:t>
    </dgm:pt>
    <dgm:pt modelId="{6B93C53D-D9A3-CB48-9D68-63E8A9517A8E}" type="parTrans" cxnId="{CA3DB4A6-9D5A-ED44-A260-9F80CA8E20B0}">
      <dgm:prSet/>
      <dgm:spPr/>
      <dgm:t>
        <a:bodyPr/>
        <a:lstStyle/>
        <a:p>
          <a:endParaRPr lang="en-US"/>
        </a:p>
      </dgm:t>
    </dgm:pt>
    <dgm:pt modelId="{994A539F-60B6-034B-A6E6-81EF7D2CC0B0}" type="sibTrans" cxnId="{CA3DB4A6-9D5A-ED44-A260-9F80CA8E20B0}">
      <dgm:prSet/>
      <dgm:spPr/>
      <dgm:t>
        <a:bodyPr/>
        <a:lstStyle/>
        <a:p>
          <a:endParaRPr lang="en-US"/>
        </a:p>
      </dgm:t>
    </dgm:pt>
    <dgm:pt modelId="{FEC37286-89DE-4CA9-8CB0-B2A0631E31A9}">
      <dgm:prSet phldrT="[Text]"/>
      <dgm:spPr/>
      <dgm:t>
        <a:bodyPr/>
        <a:lstStyle/>
        <a:p>
          <a:r>
            <a:rPr lang="en-AU" dirty="0" smtClean="0"/>
            <a:t>Planning parameters</a:t>
          </a:r>
          <a:endParaRPr lang="en-AU" dirty="0"/>
        </a:p>
      </dgm:t>
    </dgm:pt>
    <dgm:pt modelId="{D2B64CAE-C36D-44F2-9E1E-5B8F24D02AE9}" type="parTrans" cxnId="{86495A87-2D23-461E-9709-20D11CB30561}">
      <dgm:prSet/>
      <dgm:spPr/>
      <dgm:t>
        <a:bodyPr/>
        <a:lstStyle/>
        <a:p>
          <a:endParaRPr lang="en-AU"/>
        </a:p>
      </dgm:t>
    </dgm:pt>
    <dgm:pt modelId="{4A40BEDC-76C1-42E1-8A84-6E7EB2558513}" type="sibTrans" cxnId="{86495A87-2D23-461E-9709-20D11CB30561}">
      <dgm:prSet/>
      <dgm:spPr/>
      <dgm:t>
        <a:bodyPr/>
        <a:lstStyle/>
        <a:p>
          <a:endParaRPr lang="en-AU"/>
        </a:p>
      </dgm:t>
    </dgm:pt>
    <dgm:pt modelId="{E49CA7D4-3DCB-FF4F-8C36-304725266B4C}">
      <dgm:prSet phldrT="[Text]"/>
      <dgm:spPr/>
      <dgm:t>
        <a:bodyPr/>
        <a:lstStyle/>
        <a:p>
          <a:r>
            <a:rPr lang="en-AU" dirty="0" smtClean="0"/>
            <a:t>network utilisation and capacity</a:t>
          </a:r>
          <a:endParaRPr lang="en-AU" dirty="0"/>
        </a:p>
      </dgm:t>
    </dgm:pt>
    <dgm:pt modelId="{ACF39EB9-8B1E-3047-BC0F-7CE0C7967427}" type="parTrans" cxnId="{7D664C4E-78B5-C049-8267-81AC5AA78A4E}">
      <dgm:prSet/>
      <dgm:spPr/>
      <dgm:t>
        <a:bodyPr/>
        <a:lstStyle/>
        <a:p>
          <a:endParaRPr lang="en-US"/>
        </a:p>
      </dgm:t>
    </dgm:pt>
    <dgm:pt modelId="{D70BCA74-D48F-9647-B208-B595E0DA5C85}" type="sibTrans" cxnId="{7D664C4E-78B5-C049-8267-81AC5AA78A4E}">
      <dgm:prSet/>
      <dgm:spPr/>
      <dgm:t>
        <a:bodyPr/>
        <a:lstStyle/>
        <a:p>
          <a:endParaRPr lang="en-US"/>
        </a:p>
      </dgm:t>
    </dgm:pt>
    <dgm:pt modelId="{0A4C98F5-43E9-3547-B046-D239E1C306A4}">
      <dgm:prSet phldrT="[Text]"/>
      <dgm:spPr/>
      <dgm:t>
        <a:bodyPr/>
        <a:lstStyle/>
        <a:p>
          <a:r>
            <a:rPr lang="en-AU" dirty="0" smtClean="0"/>
            <a:t>utilisation thresholds</a:t>
          </a:r>
          <a:endParaRPr lang="en-AU" dirty="0"/>
        </a:p>
      </dgm:t>
    </dgm:pt>
    <dgm:pt modelId="{CD40AD44-3BCD-3B43-AEBD-1E3BA861B227}" type="parTrans" cxnId="{A8BF2037-A9F9-014A-A439-ED9082EF14D5}">
      <dgm:prSet/>
      <dgm:spPr/>
      <dgm:t>
        <a:bodyPr/>
        <a:lstStyle/>
        <a:p>
          <a:endParaRPr lang="en-US"/>
        </a:p>
      </dgm:t>
    </dgm:pt>
    <dgm:pt modelId="{D398EB76-0B83-8346-9B95-82C4D0F942EA}" type="sibTrans" cxnId="{A8BF2037-A9F9-014A-A439-ED9082EF14D5}">
      <dgm:prSet/>
      <dgm:spPr/>
      <dgm:t>
        <a:bodyPr/>
        <a:lstStyle/>
        <a:p>
          <a:endParaRPr lang="en-US"/>
        </a:p>
      </dgm:t>
    </dgm:pt>
    <dgm:pt modelId="{6C031CEB-0BB0-4F40-9903-FB5A539BE2C6}">
      <dgm:prSet phldrT="[Text]"/>
      <dgm:spPr/>
      <dgm:t>
        <a:bodyPr/>
        <a:lstStyle/>
        <a:p>
          <a:r>
            <a:rPr lang="en-AU" dirty="0" smtClean="0"/>
            <a:t>augmentation costs</a:t>
          </a:r>
          <a:endParaRPr lang="en-AU" dirty="0"/>
        </a:p>
      </dgm:t>
    </dgm:pt>
    <dgm:pt modelId="{31F926C5-F369-0845-9907-F02DF34E16E9}" type="parTrans" cxnId="{BF78846A-817B-7A4F-A6C9-C9F5B4C17DEF}">
      <dgm:prSet/>
      <dgm:spPr/>
      <dgm:t>
        <a:bodyPr/>
        <a:lstStyle/>
        <a:p>
          <a:endParaRPr lang="en-US"/>
        </a:p>
      </dgm:t>
    </dgm:pt>
    <dgm:pt modelId="{B8B535A6-5E6E-E04D-91DC-BFBE14DFB36E}" type="sibTrans" cxnId="{BF78846A-817B-7A4F-A6C9-C9F5B4C17DEF}">
      <dgm:prSet/>
      <dgm:spPr/>
      <dgm:t>
        <a:bodyPr/>
        <a:lstStyle/>
        <a:p>
          <a:endParaRPr lang="en-US"/>
        </a:p>
      </dgm:t>
    </dgm:pt>
    <dgm:pt modelId="{ECD508F4-502C-1947-9B80-51D76F4DF7D5}">
      <dgm:prSet phldrT="[Text]"/>
      <dgm:spPr/>
      <dgm:t>
        <a:bodyPr/>
        <a:lstStyle/>
        <a:p>
          <a:r>
            <a:rPr lang="en-AU" dirty="0" smtClean="0"/>
            <a:t>growth in peak demand</a:t>
          </a:r>
          <a:endParaRPr lang="en-AU" dirty="0"/>
        </a:p>
      </dgm:t>
    </dgm:pt>
    <dgm:pt modelId="{35EAD73D-06C3-EE4F-A513-E836F13D8912}" type="parTrans" cxnId="{64AE94A8-F91D-BE46-AA32-9F67482B4BA5}">
      <dgm:prSet/>
      <dgm:spPr/>
      <dgm:t>
        <a:bodyPr/>
        <a:lstStyle/>
        <a:p>
          <a:endParaRPr lang="en-US"/>
        </a:p>
      </dgm:t>
    </dgm:pt>
    <dgm:pt modelId="{AC00D697-BF55-B543-B1F0-C78703404866}" type="sibTrans" cxnId="{64AE94A8-F91D-BE46-AA32-9F67482B4BA5}">
      <dgm:prSet/>
      <dgm:spPr/>
      <dgm:t>
        <a:bodyPr/>
        <a:lstStyle/>
        <a:p>
          <a:endParaRPr lang="en-US"/>
        </a:p>
      </dgm:t>
    </dgm:pt>
    <dgm:pt modelId="{4C98D338-4929-4D01-82E3-DFC709E6564C}">
      <dgm:prSet phldrT="[Text]"/>
      <dgm:spPr/>
      <dgm:t>
        <a:bodyPr/>
        <a:lstStyle/>
        <a:p>
          <a:r>
            <a:rPr lang="en-AU" dirty="0" smtClean="0"/>
            <a:t>forecast utilisation</a:t>
          </a:r>
          <a:endParaRPr lang="en-AU" dirty="0"/>
        </a:p>
      </dgm:t>
    </dgm:pt>
    <dgm:pt modelId="{8146A818-69A4-423C-9748-0A4FD51FB96A}" type="parTrans" cxnId="{D2D3F7A9-C5C5-4D6D-AAEF-23E34D7E7BDE}">
      <dgm:prSet/>
      <dgm:spPr/>
      <dgm:t>
        <a:bodyPr/>
        <a:lstStyle/>
        <a:p>
          <a:endParaRPr lang="en-AU"/>
        </a:p>
      </dgm:t>
    </dgm:pt>
    <dgm:pt modelId="{2125B2B5-4851-474A-8169-C3ED754C78C2}" type="sibTrans" cxnId="{D2D3F7A9-C5C5-4D6D-AAEF-23E34D7E7BDE}">
      <dgm:prSet/>
      <dgm:spPr/>
      <dgm:t>
        <a:bodyPr/>
        <a:lstStyle/>
        <a:p>
          <a:endParaRPr lang="en-AU"/>
        </a:p>
      </dgm:t>
    </dgm:pt>
    <dgm:pt modelId="{BF9DA424-4735-0847-9887-D2CBD2AE081A}" type="pres">
      <dgm:prSet presAssocID="{2299B938-963A-40E7-BDC9-CD15C3338C80}" presName="Name0" presStyleCnt="0">
        <dgm:presLayoutVars>
          <dgm:dir/>
          <dgm:resizeHandles val="exact"/>
        </dgm:presLayoutVars>
      </dgm:prSet>
      <dgm:spPr/>
    </dgm:pt>
    <dgm:pt modelId="{B5467B32-7240-9B48-8C8A-ABDF1E4C00AF}" type="pres">
      <dgm:prSet presAssocID="{2299B938-963A-40E7-BDC9-CD15C3338C80}" presName="vNodes" presStyleCnt="0"/>
      <dgm:spPr/>
    </dgm:pt>
    <dgm:pt modelId="{B6323016-C100-0347-8090-5D20DEBE3DB6}" type="pres">
      <dgm:prSet presAssocID="{682315E7-02F6-F748-AA01-63ED2EFAC1DC}" presName="node" presStyleLbl="node1" presStyleIdx="0" presStyleCnt="3" custScaleX="243750" custScaleY="2027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ABDF29-C140-7248-94AF-0FE081C9A02B}" type="pres">
      <dgm:prSet presAssocID="{994A539F-60B6-034B-A6E6-81EF7D2CC0B0}" presName="spacerT" presStyleCnt="0"/>
      <dgm:spPr/>
    </dgm:pt>
    <dgm:pt modelId="{F9DFE3D0-4377-F34E-B8C1-D12F3E1123AA}" type="pres">
      <dgm:prSet presAssocID="{994A539F-60B6-034B-A6E6-81EF7D2CC0B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9118975-687B-D544-872B-99F39C4AF08D}" type="pres">
      <dgm:prSet presAssocID="{994A539F-60B6-034B-A6E6-81EF7D2CC0B0}" presName="spacerB" presStyleCnt="0"/>
      <dgm:spPr/>
    </dgm:pt>
    <dgm:pt modelId="{3BC48595-FE20-42F5-BA04-5BDE7D7D85A9}" type="pres">
      <dgm:prSet presAssocID="{FEC37286-89DE-4CA9-8CB0-B2A0631E31A9}" presName="node" presStyleLbl="node1" presStyleIdx="1" presStyleCnt="3" custScaleX="243750" custScaleY="20313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81492DA-BE10-384B-9812-3B8BDDFDE008}" type="pres">
      <dgm:prSet presAssocID="{2299B938-963A-40E7-BDC9-CD15C3338C80}" presName="sibTransLast" presStyleLbl="sibTrans2D1" presStyleIdx="1" presStyleCnt="2" custLinFactNeighborX="-35721"/>
      <dgm:spPr/>
      <dgm:t>
        <a:bodyPr/>
        <a:lstStyle/>
        <a:p>
          <a:endParaRPr lang="en-US"/>
        </a:p>
      </dgm:t>
    </dgm:pt>
    <dgm:pt modelId="{126887CD-B2A7-384C-B0BE-D9EB7737EE99}" type="pres">
      <dgm:prSet presAssocID="{2299B938-963A-40E7-BDC9-CD15C3338C8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B8A0520-3FF8-154B-8AD5-0D317BC5776A}" type="pres">
      <dgm:prSet presAssocID="{2299B938-963A-40E7-BDC9-CD15C3338C80}" presName="lastNode" presStyleLbl="node1" presStyleIdx="2" presStyleCnt="3" custScaleX="125629" custScaleY="1074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78846A-817B-7A4F-A6C9-C9F5B4C17DEF}" srcId="{FEC37286-89DE-4CA9-8CB0-B2A0631E31A9}" destId="{6C031CEB-0BB0-4F40-9903-FB5A539BE2C6}" srcOrd="1" destOrd="0" parTransId="{31F926C5-F369-0845-9907-F02DF34E16E9}" sibTransId="{B8B535A6-5E6E-E04D-91DC-BFBE14DFB36E}"/>
    <dgm:cxn modelId="{7D664C4E-78B5-C049-8267-81AC5AA78A4E}" srcId="{682315E7-02F6-F748-AA01-63ED2EFAC1DC}" destId="{E49CA7D4-3DCB-FF4F-8C36-304725266B4C}" srcOrd="0" destOrd="0" parTransId="{ACF39EB9-8B1E-3047-BC0F-7CE0C7967427}" sibTransId="{D70BCA74-D48F-9647-B208-B595E0DA5C85}"/>
    <dgm:cxn modelId="{6A23656E-70EE-DE40-BCF6-BE860B4342FB}" type="presOf" srcId="{682315E7-02F6-F748-AA01-63ED2EFAC1DC}" destId="{B6323016-C100-0347-8090-5D20DEBE3DB6}" srcOrd="0" destOrd="0" presId="urn:microsoft.com/office/officeart/2005/8/layout/equation2"/>
    <dgm:cxn modelId="{C1D7AD87-512B-544C-A331-311BA7C39EAE}" type="presOf" srcId="{CE8B47DB-0FE8-4DD4-BC4E-44022FA1A129}" destId="{AB8A0520-3FF8-154B-8AD5-0D317BC5776A}" srcOrd="0" destOrd="2" presId="urn:microsoft.com/office/officeart/2005/8/layout/equation2"/>
    <dgm:cxn modelId="{87BF7C8E-1C0F-9C4C-803C-8F095B1EE795}" type="presOf" srcId="{4A40BEDC-76C1-42E1-8A84-6E7EB2558513}" destId="{126887CD-B2A7-384C-B0BE-D9EB7737EE99}" srcOrd="1" destOrd="0" presId="urn:microsoft.com/office/officeart/2005/8/layout/equation2"/>
    <dgm:cxn modelId="{EBF70A6E-BB90-4740-8724-1D66D9D100A3}" type="presOf" srcId="{FEC37286-89DE-4CA9-8CB0-B2A0631E31A9}" destId="{3BC48595-FE20-42F5-BA04-5BDE7D7D85A9}" srcOrd="0" destOrd="0" presId="urn:microsoft.com/office/officeart/2005/8/layout/equation2"/>
    <dgm:cxn modelId="{210CC1F9-17AF-6948-BA7E-1F7D42E4E623}" type="presOf" srcId="{0A4C98F5-43E9-3547-B046-D239E1C306A4}" destId="{3BC48595-FE20-42F5-BA04-5BDE7D7D85A9}" srcOrd="0" destOrd="1" presId="urn:microsoft.com/office/officeart/2005/8/layout/equation2"/>
    <dgm:cxn modelId="{F1115AA4-9278-5E4F-B4E2-CE6E8B777DDA}" type="presOf" srcId="{6C031CEB-0BB0-4F40-9903-FB5A539BE2C6}" destId="{3BC48595-FE20-42F5-BA04-5BDE7D7D85A9}" srcOrd="0" destOrd="2" presId="urn:microsoft.com/office/officeart/2005/8/layout/equation2"/>
    <dgm:cxn modelId="{064CD805-E013-294D-A1EB-487502F151EB}" type="presOf" srcId="{E49CA7D4-3DCB-FF4F-8C36-304725266B4C}" destId="{B6323016-C100-0347-8090-5D20DEBE3DB6}" srcOrd="0" destOrd="1" presId="urn:microsoft.com/office/officeart/2005/8/layout/equation2"/>
    <dgm:cxn modelId="{2490BDFE-FB82-482A-A31D-5C1B39DD265C}" type="presOf" srcId="{4C98D338-4929-4D01-82E3-DFC709E6564C}" destId="{AB8A0520-3FF8-154B-8AD5-0D317BC5776A}" srcOrd="0" destOrd="3" presId="urn:microsoft.com/office/officeart/2005/8/layout/equation2"/>
    <dgm:cxn modelId="{384105A2-D071-244D-B2AC-BE855429A0E6}" type="presOf" srcId="{C9C55D8C-E27F-4FEE-B489-5F006499A439}" destId="{AB8A0520-3FF8-154B-8AD5-0D317BC5776A}" srcOrd="0" destOrd="1" presId="urn:microsoft.com/office/officeart/2005/8/layout/equation2"/>
    <dgm:cxn modelId="{CA3DB4A6-9D5A-ED44-A260-9F80CA8E20B0}" srcId="{2299B938-963A-40E7-BDC9-CD15C3338C80}" destId="{682315E7-02F6-F748-AA01-63ED2EFAC1DC}" srcOrd="0" destOrd="0" parTransId="{6B93C53D-D9A3-CB48-9D68-63E8A9517A8E}" sibTransId="{994A539F-60B6-034B-A6E6-81EF7D2CC0B0}"/>
    <dgm:cxn modelId="{A8BF2037-A9F9-014A-A439-ED9082EF14D5}" srcId="{FEC37286-89DE-4CA9-8CB0-B2A0631E31A9}" destId="{0A4C98F5-43E9-3547-B046-D239E1C306A4}" srcOrd="0" destOrd="0" parTransId="{CD40AD44-3BCD-3B43-AEBD-1E3BA861B227}" sibTransId="{D398EB76-0B83-8346-9B95-82C4D0F942EA}"/>
    <dgm:cxn modelId="{86495A87-2D23-461E-9709-20D11CB30561}" srcId="{2299B938-963A-40E7-BDC9-CD15C3338C80}" destId="{FEC37286-89DE-4CA9-8CB0-B2A0631E31A9}" srcOrd="1" destOrd="0" parTransId="{D2B64CAE-C36D-44F2-9E1E-5B8F24D02AE9}" sibTransId="{4A40BEDC-76C1-42E1-8A84-6E7EB2558513}"/>
    <dgm:cxn modelId="{64AE94A8-F91D-BE46-AA32-9F67482B4BA5}" srcId="{682315E7-02F6-F748-AA01-63ED2EFAC1DC}" destId="{ECD508F4-502C-1947-9B80-51D76F4DF7D5}" srcOrd="1" destOrd="0" parTransId="{35EAD73D-06C3-EE4F-A513-E836F13D8912}" sibTransId="{AC00D697-BF55-B543-B1F0-C78703404866}"/>
    <dgm:cxn modelId="{765CC062-C2C5-49AA-AC48-AF2E49ECB952}" srcId="{2299B938-963A-40E7-BDC9-CD15C3338C80}" destId="{26485A3F-8968-4B43-A9CD-05A7C7011A55}" srcOrd="2" destOrd="0" parTransId="{257F84A8-98D6-49D7-9683-61692B87F6D1}" sibTransId="{8B507E80-C9ED-4C51-A375-95F8C8E3C91B}"/>
    <dgm:cxn modelId="{0205822A-1FEA-B540-ABF1-8B7D2C398611}" type="presOf" srcId="{ECD508F4-502C-1947-9B80-51D76F4DF7D5}" destId="{B6323016-C100-0347-8090-5D20DEBE3DB6}" srcOrd="0" destOrd="2" presId="urn:microsoft.com/office/officeart/2005/8/layout/equation2"/>
    <dgm:cxn modelId="{B0B822F6-061A-2E4D-8598-ED204B757BF4}" type="presOf" srcId="{994A539F-60B6-034B-A6E6-81EF7D2CC0B0}" destId="{F9DFE3D0-4377-F34E-B8C1-D12F3E1123AA}" srcOrd="0" destOrd="0" presId="urn:microsoft.com/office/officeart/2005/8/layout/equation2"/>
    <dgm:cxn modelId="{227E0A9C-7804-494F-927A-1764A66F7FC0}" srcId="{26485A3F-8968-4B43-A9CD-05A7C7011A55}" destId="{C9C55D8C-E27F-4FEE-B489-5F006499A439}" srcOrd="0" destOrd="0" parTransId="{F06DCD37-5861-4C03-8269-F6F043E93010}" sibTransId="{F0EE702F-C27E-4B78-B575-A57997CCB1C7}"/>
    <dgm:cxn modelId="{A2CC2B40-7A85-4200-872E-5A5746E0F48C}" srcId="{26485A3F-8968-4B43-A9CD-05A7C7011A55}" destId="{CE8B47DB-0FE8-4DD4-BC4E-44022FA1A129}" srcOrd="1" destOrd="0" parTransId="{9087C593-AFE0-4A53-95D9-E015E55DC87A}" sibTransId="{BADB80A3-9EC2-436F-930D-5DCFAC3F5A44}"/>
    <dgm:cxn modelId="{41235B52-1DCB-294A-8BC9-C484402C8D2E}" type="presOf" srcId="{2299B938-963A-40E7-BDC9-CD15C3338C80}" destId="{BF9DA424-4735-0847-9887-D2CBD2AE081A}" srcOrd="0" destOrd="0" presId="urn:microsoft.com/office/officeart/2005/8/layout/equation2"/>
    <dgm:cxn modelId="{FB6ADC72-5541-0645-B3C4-92092E52F9B0}" type="presOf" srcId="{4A40BEDC-76C1-42E1-8A84-6E7EB2558513}" destId="{881492DA-BE10-384B-9812-3B8BDDFDE008}" srcOrd="0" destOrd="0" presId="urn:microsoft.com/office/officeart/2005/8/layout/equation2"/>
    <dgm:cxn modelId="{D2D3F7A9-C5C5-4D6D-AAEF-23E34D7E7BDE}" srcId="{26485A3F-8968-4B43-A9CD-05A7C7011A55}" destId="{4C98D338-4929-4D01-82E3-DFC709E6564C}" srcOrd="2" destOrd="0" parTransId="{8146A818-69A4-423C-9748-0A4FD51FB96A}" sibTransId="{2125B2B5-4851-474A-8169-C3ED754C78C2}"/>
    <dgm:cxn modelId="{07D0576F-C019-DF48-8CED-3F303F7A6B9B}" type="presOf" srcId="{26485A3F-8968-4B43-A9CD-05A7C7011A55}" destId="{AB8A0520-3FF8-154B-8AD5-0D317BC5776A}" srcOrd="0" destOrd="0" presId="urn:microsoft.com/office/officeart/2005/8/layout/equation2"/>
    <dgm:cxn modelId="{CD730CDA-81BE-A049-AEF0-A718B5A0FAF4}" type="presParOf" srcId="{BF9DA424-4735-0847-9887-D2CBD2AE081A}" destId="{B5467B32-7240-9B48-8C8A-ABDF1E4C00AF}" srcOrd="0" destOrd="0" presId="urn:microsoft.com/office/officeart/2005/8/layout/equation2"/>
    <dgm:cxn modelId="{AED6AD7F-A434-B64B-92A8-F083876B8184}" type="presParOf" srcId="{B5467B32-7240-9B48-8C8A-ABDF1E4C00AF}" destId="{B6323016-C100-0347-8090-5D20DEBE3DB6}" srcOrd="0" destOrd="0" presId="urn:microsoft.com/office/officeart/2005/8/layout/equation2"/>
    <dgm:cxn modelId="{B2E38972-097D-AB4F-937E-067FA657C158}" type="presParOf" srcId="{B5467B32-7240-9B48-8C8A-ABDF1E4C00AF}" destId="{E8ABDF29-C140-7248-94AF-0FE081C9A02B}" srcOrd="1" destOrd="0" presId="urn:microsoft.com/office/officeart/2005/8/layout/equation2"/>
    <dgm:cxn modelId="{B6178131-5088-5844-AB20-9B4AFA8C0343}" type="presParOf" srcId="{B5467B32-7240-9B48-8C8A-ABDF1E4C00AF}" destId="{F9DFE3D0-4377-F34E-B8C1-D12F3E1123AA}" srcOrd="2" destOrd="0" presId="urn:microsoft.com/office/officeart/2005/8/layout/equation2"/>
    <dgm:cxn modelId="{5BE853FD-5167-9F44-B770-08E98D1FDBA7}" type="presParOf" srcId="{B5467B32-7240-9B48-8C8A-ABDF1E4C00AF}" destId="{49118975-687B-D544-872B-99F39C4AF08D}" srcOrd="3" destOrd="0" presId="urn:microsoft.com/office/officeart/2005/8/layout/equation2"/>
    <dgm:cxn modelId="{2476047D-EE5E-0440-A12D-039E23ED245A}" type="presParOf" srcId="{B5467B32-7240-9B48-8C8A-ABDF1E4C00AF}" destId="{3BC48595-FE20-42F5-BA04-5BDE7D7D85A9}" srcOrd="4" destOrd="0" presId="urn:microsoft.com/office/officeart/2005/8/layout/equation2"/>
    <dgm:cxn modelId="{EB2600C5-6155-434C-9EBD-C2F738A1ACD7}" type="presParOf" srcId="{BF9DA424-4735-0847-9887-D2CBD2AE081A}" destId="{881492DA-BE10-384B-9812-3B8BDDFDE008}" srcOrd="1" destOrd="0" presId="urn:microsoft.com/office/officeart/2005/8/layout/equation2"/>
    <dgm:cxn modelId="{60CB6078-069F-F14A-A488-26E32E301ABA}" type="presParOf" srcId="{881492DA-BE10-384B-9812-3B8BDDFDE008}" destId="{126887CD-B2A7-384C-B0BE-D9EB7737EE99}" srcOrd="0" destOrd="0" presId="urn:microsoft.com/office/officeart/2005/8/layout/equation2"/>
    <dgm:cxn modelId="{83225780-4717-EF40-83AF-192F9475EB07}" type="presParOf" srcId="{BF9DA424-4735-0847-9887-D2CBD2AE081A}" destId="{AB8A0520-3FF8-154B-8AD5-0D317BC5776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891A8D-79F7-4294-B022-BB3DD72C308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BC422EC6-146E-49C4-A41F-1B5BB62786B2}">
      <dgm:prSet phldrT="[Text]"/>
      <dgm:spPr/>
      <dgm:t>
        <a:bodyPr/>
        <a:lstStyle/>
        <a:p>
          <a:r>
            <a:rPr lang="en-AU" b="1" dirty="0" smtClean="0">
              <a:latin typeface="+mj-lt"/>
            </a:rPr>
            <a:t>2 - Calibration</a:t>
          </a:r>
          <a:endParaRPr lang="en-AU" dirty="0" smtClean="0">
            <a:latin typeface="+mj-lt"/>
          </a:endParaRPr>
        </a:p>
      </dgm:t>
    </dgm:pt>
    <dgm:pt modelId="{5B92D8EC-5C33-4AD3-A714-8DC0960B24BC}" type="parTrans" cxnId="{53BEE0A4-F657-4E09-A841-4945620E52F8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7BC36B32-D48E-4272-A72D-8537394FD2D6}" type="sibTrans" cxnId="{53BEE0A4-F657-4E09-A841-4945620E52F8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69CCB6EA-3FCA-4B0F-9BBB-92E67BDB13D8}">
      <dgm:prSet phldrT="[Text]"/>
      <dgm:spPr/>
      <dgm:t>
        <a:bodyPr/>
        <a:lstStyle/>
        <a:p>
          <a:r>
            <a:rPr lang="en-AU" b="1" dirty="0" smtClean="0">
              <a:latin typeface="+mj-lt"/>
            </a:rPr>
            <a:t>3 - Comparison</a:t>
          </a:r>
        </a:p>
      </dgm:t>
    </dgm:pt>
    <dgm:pt modelId="{D470A89B-7EF1-4B03-9A14-23B97CA84999}" type="parTrans" cxnId="{D279068F-9E85-4031-8434-97940BA7C5AC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AC7442F2-9774-49CE-92B7-4EDA3DE54CA8}" type="sibTrans" cxnId="{D279068F-9E85-4031-8434-97940BA7C5AC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5201EAB1-1164-4ABF-9264-0CA8C66EDE7C}">
      <dgm:prSet phldrT="[Text]"/>
      <dgm:spPr/>
      <dgm:t>
        <a:bodyPr/>
        <a:lstStyle/>
        <a:p>
          <a:r>
            <a:rPr lang="en-AU" dirty="0" smtClean="0">
              <a:latin typeface="+mj-lt"/>
            </a:rPr>
            <a:t>Prepare individual DNSP calibration models</a:t>
          </a:r>
          <a:endParaRPr lang="en-AU" dirty="0">
            <a:latin typeface="+mj-lt"/>
          </a:endParaRPr>
        </a:p>
      </dgm:t>
    </dgm:pt>
    <dgm:pt modelId="{2D2CCD02-7FD0-4D37-8CE4-8D2255FA7F96}" type="parTrans" cxnId="{FD8261F0-55D0-4594-8786-3D28B9CC9C2F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561B5B76-3581-4FB7-BFEF-981BD1412AD6}" type="sibTrans" cxnId="{FD8261F0-55D0-4594-8786-3D28B9CC9C2F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7A9F7971-4DD4-4466-89CA-AE19969823CE}">
      <dgm:prSet phldrT="[Text]"/>
      <dgm:spPr/>
      <dgm:t>
        <a:bodyPr/>
        <a:lstStyle/>
        <a:p>
          <a:r>
            <a:rPr lang="en-AU" dirty="0" smtClean="0">
              <a:latin typeface="+mj-lt"/>
            </a:rPr>
            <a:t>Prepare individual DNSP benchmark models</a:t>
          </a:r>
          <a:endParaRPr lang="en-AU" dirty="0">
            <a:latin typeface="+mj-lt"/>
          </a:endParaRPr>
        </a:p>
      </dgm:t>
    </dgm:pt>
    <dgm:pt modelId="{8DEBFBBC-62ED-4B99-BDE5-0A1524BC6A6A}" type="parTrans" cxnId="{2E8DD677-6736-4A4A-BE09-8A94BAE0A79F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7D5D31E0-28A3-4A79-900D-0365A815CE79}" type="sibTrans" cxnId="{2E8DD677-6736-4A4A-BE09-8A94BAE0A79F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A8C69695-B753-4A1C-B781-0547F2AD5BC0}">
      <dgm:prSet phldrT="[Text]"/>
      <dgm:spPr/>
      <dgm:t>
        <a:bodyPr/>
        <a:lstStyle/>
        <a:p>
          <a:r>
            <a:rPr lang="en-AU" b="1" dirty="0" smtClean="0">
              <a:latin typeface="+mj-lt"/>
            </a:rPr>
            <a:t>1 - Base-case</a:t>
          </a:r>
          <a:endParaRPr lang="en-AU" b="1" dirty="0">
            <a:latin typeface="+mj-lt"/>
          </a:endParaRPr>
        </a:p>
      </dgm:t>
    </dgm:pt>
    <dgm:pt modelId="{9A705148-5536-470A-B819-0C0C2F416A1E}" type="parTrans" cxnId="{EA41F34F-7880-4627-B76B-BAC8C582AD01}">
      <dgm:prSet/>
      <dgm:spPr/>
      <dgm:t>
        <a:bodyPr/>
        <a:lstStyle/>
        <a:p>
          <a:endParaRPr lang="en-AU"/>
        </a:p>
      </dgm:t>
    </dgm:pt>
    <dgm:pt modelId="{807F3EEA-A98A-4DBE-802A-53AFD89FB77B}" type="sibTrans" cxnId="{EA41F34F-7880-4627-B76B-BAC8C582AD01}">
      <dgm:prSet/>
      <dgm:spPr/>
      <dgm:t>
        <a:bodyPr/>
        <a:lstStyle/>
        <a:p>
          <a:endParaRPr lang="en-AU"/>
        </a:p>
      </dgm:t>
    </dgm:pt>
    <dgm:pt modelId="{100217F8-4EEA-48B1-87AD-9A983EA7D8DE}">
      <dgm:prSet phldrT="[Text]"/>
      <dgm:spPr/>
      <dgm:t>
        <a:bodyPr/>
        <a:lstStyle/>
        <a:p>
          <a:r>
            <a:rPr lang="en-AU" dirty="0" smtClean="0">
              <a:latin typeface="+mj-lt"/>
            </a:rPr>
            <a:t>Derive  planning parameters from actual historical information of DNSP</a:t>
          </a:r>
        </a:p>
      </dgm:t>
    </dgm:pt>
    <dgm:pt modelId="{93897A14-431B-4B98-8D0F-53CD35941DA3}" type="parTrans" cxnId="{37FFA133-8E91-40B0-9479-6DA1FA554430}">
      <dgm:prSet/>
      <dgm:spPr/>
      <dgm:t>
        <a:bodyPr/>
        <a:lstStyle/>
        <a:p>
          <a:endParaRPr lang="en-AU"/>
        </a:p>
      </dgm:t>
    </dgm:pt>
    <dgm:pt modelId="{76DB77D6-EB44-494B-AB13-3BF5C22181B2}" type="sibTrans" cxnId="{37FFA133-8E91-40B0-9479-6DA1FA554430}">
      <dgm:prSet/>
      <dgm:spPr/>
      <dgm:t>
        <a:bodyPr/>
        <a:lstStyle/>
        <a:p>
          <a:endParaRPr lang="en-AU"/>
        </a:p>
      </dgm:t>
    </dgm:pt>
    <dgm:pt modelId="{D3D53C9B-1600-4610-9590-35A738879DDA}">
      <dgm:prSet phldrT="[Text]"/>
      <dgm:spPr/>
      <dgm:t>
        <a:bodyPr/>
        <a:lstStyle/>
        <a:p>
          <a:r>
            <a:rPr lang="en-AU" dirty="0" smtClean="0">
              <a:latin typeface="+mj-lt"/>
            </a:rPr>
            <a:t>Prepare individual DNSP models based upon DNSP data</a:t>
          </a:r>
          <a:endParaRPr lang="en-AU" dirty="0">
            <a:latin typeface="+mj-lt"/>
          </a:endParaRPr>
        </a:p>
      </dgm:t>
    </dgm:pt>
    <dgm:pt modelId="{3970E713-580E-4591-AA96-65DE542163C5}" type="parTrans" cxnId="{AB486215-9429-45A3-A071-3A0BE741EDF4}">
      <dgm:prSet/>
      <dgm:spPr/>
      <dgm:t>
        <a:bodyPr/>
        <a:lstStyle/>
        <a:p>
          <a:endParaRPr lang="en-AU"/>
        </a:p>
      </dgm:t>
    </dgm:pt>
    <dgm:pt modelId="{CB3941C9-DDAF-4335-829F-009980A0F562}" type="sibTrans" cxnId="{AB486215-9429-45A3-A071-3A0BE741EDF4}">
      <dgm:prSet/>
      <dgm:spPr/>
      <dgm:t>
        <a:bodyPr/>
        <a:lstStyle/>
        <a:p>
          <a:endParaRPr lang="en-AU"/>
        </a:p>
      </dgm:t>
    </dgm:pt>
    <dgm:pt modelId="{E2DE6818-08FA-40A1-95D9-6932344E0614}">
      <dgm:prSet phldrT="[Text]"/>
      <dgm:spPr/>
      <dgm:t>
        <a:bodyPr/>
        <a:lstStyle/>
        <a:p>
          <a:r>
            <a:rPr lang="en-AU" smtClean="0">
              <a:latin typeface="+mj-lt"/>
            </a:rPr>
            <a:t>Derive benchmarks parameters based upon set of DNSPs’ calibrated planning parameters</a:t>
          </a:r>
          <a:endParaRPr lang="en-AU" b="1" dirty="0" smtClean="0">
            <a:latin typeface="+mj-lt"/>
          </a:endParaRPr>
        </a:p>
      </dgm:t>
    </dgm:pt>
    <dgm:pt modelId="{BB0FD043-DD91-4CCF-BBF5-A5B6D8E9B9A2}" type="parTrans" cxnId="{FE6193B6-F537-4344-BDF1-4DEA6F229E06}">
      <dgm:prSet/>
      <dgm:spPr/>
      <dgm:t>
        <a:bodyPr/>
        <a:lstStyle/>
        <a:p>
          <a:endParaRPr lang="en-AU"/>
        </a:p>
      </dgm:t>
    </dgm:pt>
    <dgm:pt modelId="{478424CD-B0E9-4483-9FA9-67312BA8A824}" type="sibTrans" cxnId="{FE6193B6-F537-4344-BDF1-4DEA6F229E06}">
      <dgm:prSet/>
      <dgm:spPr/>
      <dgm:t>
        <a:bodyPr/>
        <a:lstStyle/>
        <a:p>
          <a:endParaRPr lang="en-AU"/>
        </a:p>
      </dgm:t>
    </dgm:pt>
    <dgm:pt modelId="{96E8D188-AC38-4E3D-9CBD-42DE4BBCAFB5}" type="pres">
      <dgm:prSet presAssocID="{FF891A8D-79F7-4294-B022-BB3DD72C308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4DD1A9-D1A5-47FB-BA7B-9DE7C265B195}" type="pres">
      <dgm:prSet presAssocID="{A8C69695-B753-4A1C-B781-0547F2AD5BC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18C158A-3695-4F8F-BA77-73F177B9861A}" type="pres">
      <dgm:prSet presAssocID="{807F3EEA-A98A-4DBE-802A-53AFD89FB77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DE606CA-5549-42D8-8E6C-152530206AD4}" type="pres">
      <dgm:prSet presAssocID="{807F3EEA-A98A-4DBE-802A-53AFD89FB77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4343A87-D84E-4950-A543-E30BB5BFE4C6}" type="pres">
      <dgm:prSet presAssocID="{BC422EC6-146E-49C4-A41F-1B5BB62786B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983DA86-47CE-4662-919A-9B29A7069FAA}" type="pres">
      <dgm:prSet presAssocID="{7BC36B32-D48E-4272-A72D-8537394FD2D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D68C0FF-E381-4A3B-A126-C1B735DDDB34}" type="pres">
      <dgm:prSet presAssocID="{7BC36B32-D48E-4272-A72D-8537394FD2D6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6109C6D-2CAA-421F-9A6E-708A7D2A0714}" type="pres">
      <dgm:prSet presAssocID="{69CCB6EA-3FCA-4B0F-9BBB-92E67BDB13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7C4BCE-9035-6540-92E6-D642A4C7B39E}" type="presOf" srcId="{7A9F7971-4DD4-4466-89CA-AE19969823CE}" destId="{36109C6D-2CAA-421F-9A6E-708A7D2A0714}" srcOrd="0" destOrd="2" presId="urn:microsoft.com/office/officeart/2005/8/layout/process1"/>
    <dgm:cxn modelId="{FE6193B6-F537-4344-BDF1-4DEA6F229E06}" srcId="{69CCB6EA-3FCA-4B0F-9BBB-92E67BDB13D8}" destId="{E2DE6818-08FA-40A1-95D9-6932344E0614}" srcOrd="0" destOrd="0" parTransId="{BB0FD043-DD91-4CCF-BBF5-A5B6D8E9B9A2}" sibTransId="{478424CD-B0E9-4483-9FA9-67312BA8A824}"/>
    <dgm:cxn modelId="{491A55DD-2770-2A43-841B-DCDCE567D661}" type="presOf" srcId="{FF891A8D-79F7-4294-B022-BB3DD72C308F}" destId="{96E8D188-AC38-4E3D-9CBD-42DE4BBCAFB5}" srcOrd="0" destOrd="0" presId="urn:microsoft.com/office/officeart/2005/8/layout/process1"/>
    <dgm:cxn modelId="{D279068F-9E85-4031-8434-97940BA7C5AC}" srcId="{FF891A8D-79F7-4294-B022-BB3DD72C308F}" destId="{69CCB6EA-3FCA-4B0F-9BBB-92E67BDB13D8}" srcOrd="2" destOrd="0" parTransId="{D470A89B-7EF1-4B03-9A14-23B97CA84999}" sibTransId="{AC7442F2-9774-49CE-92B7-4EDA3DE54CA8}"/>
    <dgm:cxn modelId="{EA41F34F-7880-4627-B76B-BAC8C582AD01}" srcId="{FF891A8D-79F7-4294-B022-BB3DD72C308F}" destId="{A8C69695-B753-4A1C-B781-0547F2AD5BC0}" srcOrd="0" destOrd="0" parTransId="{9A705148-5536-470A-B819-0C0C2F416A1E}" sibTransId="{807F3EEA-A98A-4DBE-802A-53AFD89FB77B}"/>
    <dgm:cxn modelId="{97D77BF0-F7B2-974E-8946-1235903C8739}" type="presOf" srcId="{100217F8-4EEA-48B1-87AD-9A983EA7D8DE}" destId="{74343A87-D84E-4950-A543-E30BB5BFE4C6}" srcOrd="0" destOrd="1" presId="urn:microsoft.com/office/officeart/2005/8/layout/process1"/>
    <dgm:cxn modelId="{3E2C79D5-2AEF-0C40-9912-61BE09A59976}" type="presOf" srcId="{69CCB6EA-3FCA-4B0F-9BBB-92E67BDB13D8}" destId="{36109C6D-2CAA-421F-9A6E-708A7D2A0714}" srcOrd="0" destOrd="0" presId="urn:microsoft.com/office/officeart/2005/8/layout/process1"/>
    <dgm:cxn modelId="{B98FB489-543D-8941-BBA7-BE4E695FBB4B}" type="presOf" srcId="{D3D53C9B-1600-4610-9590-35A738879DDA}" destId="{E24DD1A9-D1A5-47FB-BA7B-9DE7C265B195}" srcOrd="0" destOrd="1" presId="urn:microsoft.com/office/officeart/2005/8/layout/process1"/>
    <dgm:cxn modelId="{E9E40553-2C9F-804A-9C3C-39BD078E2495}" type="presOf" srcId="{A8C69695-B753-4A1C-B781-0547F2AD5BC0}" destId="{E24DD1A9-D1A5-47FB-BA7B-9DE7C265B195}" srcOrd="0" destOrd="0" presId="urn:microsoft.com/office/officeart/2005/8/layout/process1"/>
    <dgm:cxn modelId="{B4B2E7E4-5D63-1E42-BBAA-7DDCED5D8EB0}" type="presOf" srcId="{E2DE6818-08FA-40A1-95D9-6932344E0614}" destId="{36109C6D-2CAA-421F-9A6E-708A7D2A0714}" srcOrd="0" destOrd="1" presId="urn:microsoft.com/office/officeart/2005/8/layout/process1"/>
    <dgm:cxn modelId="{FD8261F0-55D0-4594-8786-3D28B9CC9C2F}" srcId="{BC422EC6-146E-49C4-A41F-1B5BB62786B2}" destId="{5201EAB1-1164-4ABF-9264-0CA8C66EDE7C}" srcOrd="1" destOrd="0" parTransId="{2D2CCD02-7FD0-4D37-8CE4-8D2255FA7F96}" sibTransId="{561B5B76-3581-4FB7-BFEF-981BD1412AD6}"/>
    <dgm:cxn modelId="{53BEE0A4-F657-4E09-A841-4945620E52F8}" srcId="{FF891A8D-79F7-4294-B022-BB3DD72C308F}" destId="{BC422EC6-146E-49C4-A41F-1B5BB62786B2}" srcOrd="1" destOrd="0" parTransId="{5B92D8EC-5C33-4AD3-A714-8DC0960B24BC}" sibTransId="{7BC36B32-D48E-4272-A72D-8537394FD2D6}"/>
    <dgm:cxn modelId="{15602860-8E62-2F43-912A-2674CE326507}" type="presOf" srcId="{7BC36B32-D48E-4272-A72D-8537394FD2D6}" destId="{E983DA86-47CE-4662-919A-9B29A7069FAA}" srcOrd="0" destOrd="0" presId="urn:microsoft.com/office/officeart/2005/8/layout/process1"/>
    <dgm:cxn modelId="{255215CD-1CC3-F444-A141-DA09A87D3887}" type="presOf" srcId="{7BC36B32-D48E-4272-A72D-8537394FD2D6}" destId="{2D68C0FF-E381-4A3B-A126-C1B735DDDB34}" srcOrd="1" destOrd="0" presId="urn:microsoft.com/office/officeart/2005/8/layout/process1"/>
    <dgm:cxn modelId="{64B55B4F-71D5-9A43-8476-4FAFB69F16D9}" type="presOf" srcId="{807F3EEA-A98A-4DBE-802A-53AFD89FB77B}" destId="{5DE606CA-5549-42D8-8E6C-152530206AD4}" srcOrd="1" destOrd="0" presId="urn:microsoft.com/office/officeart/2005/8/layout/process1"/>
    <dgm:cxn modelId="{28F5FE67-E03E-AB48-87C8-DB96C65C7BEB}" type="presOf" srcId="{807F3EEA-A98A-4DBE-802A-53AFD89FB77B}" destId="{918C158A-3695-4F8F-BA77-73F177B9861A}" srcOrd="0" destOrd="0" presId="urn:microsoft.com/office/officeart/2005/8/layout/process1"/>
    <dgm:cxn modelId="{F4C3B6B6-4F1F-DB40-BC24-77977C4AF96A}" type="presOf" srcId="{BC422EC6-146E-49C4-A41F-1B5BB62786B2}" destId="{74343A87-D84E-4950-A543-E30BB5BFE4C6}" srcOrd="0" destOrd="0" presId="urn:microsoft.com/office/officeart/2005/8/layout/process1"/>
    <dgm:cxn modelId="{18A03F1F-F31D-2D42-886D-82E4B82A41B8}" type="presOf" srcId="{5201EAB1-1164-4ABF-9264-0CA8C66EDE7C}" destId="{74343A87-D84E-4950-A543-E30BB5BFE4C6}" srcOrd="0" destOrd="2" presId="urn:microsoft.com/office/officeart/2005/8/layout/process1"/>
    <dgm:cxn modelId="{AB486215-9429-45A3-A071-3A0BE741EDF4}" srcId="{A8C69695-B753-4A1C-B781-0547F2AD5BC0}" destId="{D3D53C9B-1600-4610-9590-35A738879DDA}" srcOrd="0" destOrd="0" parTransId="{3970E713-580E-4591-AA96-65DE542163C5}" sibTransId="{CB3941C9-DDAF-4335-829F-009980A0F562}"/>
    <dgm:cxn modelId="{37FFA133-8E91-40B0-9479-6DA1FA554430}" srcId="{BC422EC6-146E-49C4-A41F-1B5BB62786B2}" destId="{100217F8-4EEA-48B1-87AD-9A983EA7D8DE}" srcOrd="0" destOrd="0" parTransId="{93897A14-431B-4B98-8D0F-53CD35941DA3}" sibTransId="{76DB77D6-EB44-494B-AB13-3BF5C22181B2}"/>
    <dgm:cxn modelId="{2E8DD677-6736-4A4A-BE09-8A94BAE0A79F}" srcId="{69CCB6EA-3FCA-4B0F-9BBB-92E67BDB13D8}" destId="{7A9F7971-4DD4-4466-89CA-AE19969823CE}" srcOrd="1" destOrd="0" parTransId="{8DEBFBBC-62ED-4B99-BDE5-0A1524BC6A6A}" sibTransId="{7D5D31E0-28A3-4A79-900D-0365A815CE79}"/>
    <dgm:cxn modelId="{BDE66862-B74C-4348-AFA8-05B8B033E4F1}" type="presParOf" srcId="{96E8D188-AC38-4E3D-9CBD-42DE4BBCAFB5}" destId="{E24DD1A9-D1A5-47FB-BA7B-9DE7C265B195}" srcOrd="0" destOrd="0" presId="urn:microsoft.com/office/officeart/2005/8/layout/process1"/>
    <dgm:cxn modelId="{A8CF7AD8-24A1-A249-BD5B-A3161969A2FD}" type="presParOf" srcId="{96E8D188-AC38-4E3D-9CBD-42DE4BBCAFB5}" destId="{918C158A-3695-4F8F-BA77-73F177B9861A}" srcOrd="1" destOrd="0" presId="urn:microsoft.com/office/officeart/2005/8/layout/process1"/>
    <dgm:cxn modelId="{528D0BAA-73AE-354B-8696-4427034E814A}" type="presParOf" srcId="{918C158A-3695-4F8F-BA77-73F177B9861A}" destId="{5DE606CA-5549-42D8-8E6C-152530206AD4}" srcOrd="0" destOrd="0" presId="urn:microsoft.com/office/officeart/2005/8/layout/process1"/>
    <dgm:cxn modelId="{3A001C47-473D-0F4C-9163-96BCC651B2B7}" type="presParOf" srcId="{96E8D188-AC38-4E3D-9CBD-42DE4BBCAFB5}" destId="{74343A87-D84E-4950-A543-E30BB5BFE4C6}" srcOrd="2" destOrd="0" presId="urn:microsoft.com/office/officeart/2005/8/layout/process1"/>
    <dgm:cxn modelId="{A9D6E2FF-77D7-9940-BA68-DB04470D8991}" type="presParOf" srcId="{96E8D188-AC38-4E3D-9CBD-42DE4BBCAFB5}" destId="{E983DA86-47CE-4662-919A-9B29A7069FAA}" srcOrd="3" destOrd="0" presId="urn:microsoft.com/office/officeart/2005/8/layout/process1"/>
    <dgm:cxn modelId="{2984DE0A-9F20-C442-88C1-FC3B3B257203}" type="presParOf" srcId="{E983DA86-47CE-4662-919A-9B29A7069FAA}" destId="{2D68C0FF-E381-4A3B-A126-C1B735DDDB34}" srcOrd="0" destOrd="0" presId="urn:microsoft.com/office/officeart/2005/8/layout/process1"/>
    <dgm:cxn modelId="{A53670EE-196A-5A46-AD8C-E06E4AB3169F}" type="presParOf" srcId="{96E8D188-AC38-4E3D-9CBD-42DE4BBCAFB5}" destId="{36109C6D-2CAA-421F-9A6E-708A7D2A07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323016-C100-0347-8090-5D20DEBE3DB6}">
      <dsp:nvSpPr>
        <dsp:cNvPr id="0" name=""/>
        <dsp:cNvSpPr/>
      </dsp:nvSpPr>
      <dsp:spPr>
        <a:xfrm>
          <a:off x="37274" y="1095"/>
          <a:ext cx="2649798" cy="2204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dirty="0" smtClean="0"/>
            <a:t>Asset state</a:t>
          </a:r>
          <a:endParaRPr lang="en-AU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500" kern="1200" dirty="0" smtClean="0"/>
            <a:t>network utilisation and capacity</a:t>
          </a:r>
          <a:endParaRPr lang="en-A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500" kern="1200" dirty="0" smtClean="0"/>
            <a:t>growth in peak demand</a:t>
          </a:r>
          <a:endParaRPr lang="en-AU" sz="1500" kern="1200" dirty="0"/>
        </a:p>
      </dsp:txBody>
      <dsp:txXfrm>
        <a:off x="37274" y="1095"/>
        <a:ext cx="2649798" cy="2204425"/>
      </dsp:txXfrm>
    </dsp:sp>
    <dsp:sp modelId="{F9DFE3D0-4377-F34E-B8C1-D12F3E1123AA}">
      <dsp:nvSpPr>
        <dsp:cNvPr id="0" name=""/>
        <dsp:cNvSpPr/>
      </dsp:nvSpPr>
      <dsp:spPr>
        <a:xfrm>
          <a:off x="1046915" y="2293793"/>
          <a:ext cx="630516" cy="63051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046915" y="2293793"/>
        <a:ext cx="630516" cy="630516"/>
      </dsp:txXfrm>
    </dsp:sp>
    <dsp:sp modelId="{3BC48595-FE20-42F5-BA04-5BDE7D7D85A9}">
      <dsp:nvSpPr>
        <dsp:cNvPr id="0" name=""/>
        <dsp:cNvSpPr/>
      </dsp:nvSpPr>
      <dsp:spPr>
        <a:xfrm>
          <a:off x="37274" y="3012581"/>
          <a:ext cx="2649798" cy="22082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dirty="0" smtClean="0"/>
            <a:t>Planning parameters</a:t>
          </a:r>
          <a:endParaRPr lang="en-AU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500" kern="1200" dirty="0" smtClean="0"/>
            <a:t>utilisation thresholds</a:t>
          </a:r>
          <a:endParaRPr lang="en-A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500" kern="1200" dirty="0" smtClean="0"/>
            <a:t>augmentation costs</a:t>
          </a:r>
          <a:endParaRPr lang="en-AU" sz="1500" kern="1200" dirty="0"/>
        </a:p>
      </dsp:txBody>
      <dsp:txXfrm>
        <a:off x="37274" y="3012581"/>
        <a:ext cx="2649798" cy="2208252"/>
      </dsp:txXfrm>
    </dsp:sp>
    <dsp:sp modelId="{881492DA-BE10-384B-9812-3B8BDDFDE008}">
      <dsp:nvSpPr>
        <dsp:cNvPr id="0" name=""/>
        <dsp:cNvSpPr/>
      </dsp:nvSpPr>
      <dsp:spPr>
        <a:xfrm>
          <a:off x="2726650" y="2408764"/>
          <a:ext cx="345696" cy="4043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500" kern="1200"/>
        </a:p>
      </dsp:txBody>
      <dsp:txXfrm>
        <a:off x="2726650" y="2408764"/>
        <a:ext cx="345696" cy="404399"/>
      </dsp:txXfrm>
    </dsp:sp>
    <dsp:sp modelId="{AB8A0520-3FF8-154B-8AD5-0D317BC5776A}">
      <dsp:nvSpPr>
        <dsp:cNvPr id="0" name=""/>
        <dsp:cNvSpPr/>
      </dsp:nvSpPr>
      <dsp:spPr>
        <a:xfrm>
          <a:off x="3339330" y="1443346"/>
          <a:ext cx="2731417" cy="23352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300" kern="1200" dirty="0" smtClean="0"/>
            <a:t>Outputs</a:t>
          </a:r>
          <a:endParaRPr lang="en-AU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forecast capacity</a:t>
          </a:r>
          <a:endParaRPr lang="en-A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forecast costs</a:t>
          </a:r>
          <a:endParaRPr lang="en-A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/>
            <a:t>forecast utilisation</a:t>
          </a:r>
          <a:endParaRPr lang="en-AU" sz="1800" kern="1200" dirty="0"/>
        </a:p>
      </dsp:txBody>
      <dsp:txXfrm>
        <a:off x="3339330" y="1443346"/>
        <a:ext cx="2731417" cy="23352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4DD1A9-D1A5-47FB-BA7B-9DE7C265B195}">
      <dsp:nvSpPr>
        <dsp:cNvPr id="0" name=""/>
        <dsp:cNvSpPr/>
      </dsp:nvSpPr>
      <dsp:spPr>
        <a:xfrm>
          <a:off x="7243" y="382779"/>
          <a:ext cx="2164996" cy="1847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>
              <a:latin typeface="+mj-lt"/>
            </a:rPr>
            <a:t>1 - Base-case</a:t>
          </a:r>
          <a:endParaRPr lang="en-AU" sz="1800" b="1" kern="1200" dirty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latin typeface="+mj-lt"/>
            </a:rPr>
            <a:t>Prepare individual DNSP models based upon DNSP data</a:t>
          </a:r>
          <a:endParaRPr lang="en-AU" sz="1400" kern="1200" dirty="0">
            <a:latin typeface="+mj-lt"/>
          </a:endParaRPr>
        </a:p>
      </dsp:txBody>
      <dsp:txXfrm>
        <a:off x="7243" y="382779"/>
        <a:ext cx="2164996" cy="1847012"/>
      </dsp:txXfrm>
    </dsp:sp>
    <dsp:sp modelId="{918C158A-3695-4F8F-BA77-73F177B9861A}">
      <dsp:nvSpPr>
        <dsp:cNvPr id="0" name=""/>
        <dsp:cNvSpPr/>
      </dsp:nvSpPr>
      <dsp:spPr>
        <a:xfrm>
          <a:off x="2388739" y="1037825"/>
          <a:ext cx="458979" cy="5369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/>
        </a:p>
      </dsp:txBody>
      <dsp:txXfrm>
        <a:off x="2388739" y="1037825"/>
        <a:ext cx="458979" cy="536919"/>
      </dsp:txXfrm>
    </dsp:sp>
    <dsp:sp modelId="{74343A87-D84E-4950-A543-E30BB5BFE4C6}">
      <dsp:nvSpPr>
        <dsp:cNvPr id="0" name=""/>
        <dsp:cNvSpPr/>
      </dsp:nvSpPr>
      <dsp:spPr>
        <a:xfrm>
          <a:off x="3038238" y="382779"/>
          <a:ext cx="2164996" cy="1847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>
              <a:latin typeface="+mj-lt"/>
            </a:rPr>
            <a:t>2 - Calibration</a:t>
          </a:r>
          <a:endParaRPr lang="en-AU" sz="1800" kern="1200" dirty="0" smtClean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latin typeface="+mj-lt"/>
            </a:rPr>
            <a:t>Derive  planning parameters from actual historical information of DNSP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latin typeface="+mj-lt"/>
            </a:rPr>
            <a:t>Prepare individual DNSP calibration models</a:t>
          </a:r>
          <a:endParaRPr lang="en-AU" sz="1400" kern="1200" dirty="0">
            <a:latin typeface="+mj-lt"/>
          </a:endParaRPr>
        </a:p>
      </dsp:txBody>
      <dsp:txXfrm>
        <a:off x="3038238" y="382779"/>
        <a:ext cx="2164996" cy="1847012"/>
      </dsp:txXfrm>
    </dsp:sp>
    <dsp:sp modelId="{E983DA86-47CE-4662-919A-9B29A7069FAA}">
      <dsp:nvSpPr>
        <dsp:cNvPr id="0" name=""/>
        <dsp:cNvSpPr/>
      </dsp:nvSpPr>
      <dsp:spPr>
        <a:xfrm>
          <a:off x="5419734" y="1037825"/>
          <a:ext cx="458979" cy="5369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>
            <a:latin typeface="+mj-lt"/>
          </a:endParaRPr>
        </a:p>
      </dsp:txBody>
      <dsp:txXfrm>
        <a:off x="5419734" y="1037825"/>
        <a:ext cx="458979" cy="536919"/>
      </dsp:txXfrm>
    </dsp:sp>
    <dsp:sp modelId="{36109C6D-2CAA-421F-9A6E-708A7D2A0714}">
      <dsp:nvSpPr>
        <dsp:cNvPr id="0" name=""/>
        <dsp:cNvSpPr/>
      </dsp:nvSpPr>
      <dsp:spPr>
        <a:xfrm>
          <a:off x="6069233" y="382779"/>
          <a:ext cx="2164996" cy="1847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>
              <a:latin typeface="+mj-lt"/>
            </a:rPr>
            <a:t>3 - Comparison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smtClean="0">
              <a:latin typeface="+mj-lt"/>
            </a:rPr>
            <a:t>Derive benchmarks parameters based upon set of DNSPs’ calibrated planning parameters</a:t>
          </a:r>
          <a:endParaRPr lang="en-AU" sz="1400" b="1" kern="1200" dirty="0" smtClean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latin typeface="+mj-lt"/>
            </a:rPr>
            <a:t>Prepare individual DNSP benchmark models</a:t>
          </a:r>
          <a:endParaRPr lang="en-AU" sz="1400" kern="1200" dirty="0">
            <a:latin typeface="+mj-lt"/>
          </a:endParaRPr>
        </a:p>
      </dsp:txBody>
      <dsp:txXfrm>
        <a:off x="6069233" y="382779"/>
        <a:ext cx="2164996" cy="1847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6ACC3B0-CBD7-4DCD-85C6-B71BBEC9A2B8}" type="datetimeFigureOut">
              <a:rPr lang="en-US"/>
              <a:pPr>
                <a:defRPr/>
              </a:pPr>
              <a:t>4/4/2013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36F0200-AE55-4AF3-8671-65987CEB507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193785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313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594" y="0"/>
            <a:ext cx="4303313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9588"/>
            <a:ext cx="3397250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678" y="3229277"/>
            <a:ext cx="7938870" cy="305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78"/>
            <a:ext cx="4303313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594" y="6456378"/>
            <a:ext cx="4303313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FCE94D-4365-4759-AD32-BE545986BED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65717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1</a:t>
            </a:fld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10</a:t>
            </a:fld>
            <a:endParaRPr lang="en-A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19</a:t>
            </a:fld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46870-D081-4020-B5B2-09D4ED363D37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23</a:t>
            </a:fld>
            <a:endParaRPr lang="en-A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29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46870-D081-4020-B5B2-09D4ED363D37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31</a:t>
            </a:fld>
            <a:endParaRPr lang="en-A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32</a:t>
            </a:fld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33</a:t>
            </a:fld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4</a:t>
            </a:fld>
            <a:endParaRPr lang="en-A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46870-D081-4020-B5B2-09D4ED363D37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latin typeface="+mj-lt"/>
              </a:defRPr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2CFDB-51F7-4E47-86C1-945422FD0A5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0F9B5-1D7B-48D0-8232-DFB812AAAA8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E2FCE-E845-4258-B3EA-390FC0CEC16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5AE14-5056-4DD3-A400-D3151B84811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2B4B7-43B9-4A1A-A266-B159352FC51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0D244-16C4-490C-9C8F-216E33B2075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5EE2-E420-4FE6-B14F-88AECBD85FA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1D5DE-7643-429B-BBA0-D2808F74E2E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7B0B8-BA3E-49CE-91AE-9213D5DA7FD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3E7BE-F78D-48FE-BEDA-65FE206A0C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6F320-7931-4F7E-8367-E40B1C6DC82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956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5D17C73-10AA-4BFA-99E4-4EFCB61D1A7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5" r:id="rId2"/>
    <p:sldLayoutId id="2147483834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5" r:id="rId9"/>
    <p:sldLayoutId id="2147483831" r:id="rId10"/>
    <p:sldLayoutId id="214748383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Augmentation capex regulatory tool</a:t>
            </a:r>
            <a:br>
              <a:rPr lang="en-AU" sz="4400" dirty="0" smtClean="0"/>
            </a:br>
            <a:r>
              <a:rPr lang="en-AU" sz="4400" dirty="0" smtClean="0"/>
              <a:t>- AER </a:t>
            </a:r>
            <a:r>
              <a:rPr lang="en-AU" sz="3600" dirty="0" err="1" smtClean="0"/>
              <a:t>augex</a:t>
            </a:r>
            <a:r>
              <a:rPr lang="en-AU" sz="3600" dirty="0" smtClean="0"/>
              <a:t> tool tutorial</a:t>
            </a:r>
            <a:r>
              <a:rPr lang="en-AU" sz="4400" dirty="0" smtClean="0"/>
              <a:t/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r>
              <a:rPr lang="en-AU" sz="2800" dirty="0" smtClean="0"/>
              <a:t>Presentation</a:t>
            </a:r>
            <a:br>
              <a:rPr lang="en-AU" sz="2800" dirty="0" smtClean="0"/>
            </a:br>
            <a:r>
              <a:rPr lang="en-AU" sz="2800" dirty="0" smtClean="0"/>
              <a:t>Nuttall Consulting</a:t>
            </a:r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Data requirements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142958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Network representation - segments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4"/>
            <a:ext cx="8229600" cy="1389928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Multiple network segments used to improve accuracy</a:t>
            </a:r>
          </a:p>
          <a:p>
            <a:pPr lvl="1" eaLnBrk="1" hangingPunct="1">
              <a:defRPr/>
            </a:pPr>
            <a:r>
              <a:rPr lang="en-AU" dirty="0" smtClean="0"/>
              <a:t>allows for differences between networks</a:t>
            </a:r>
          </a:p>
          <a:p>
            <a:pPr lvl="1" eaLnBrk="1" hangingPunct="1">
              <a:defRPr/>
            </a:pPr>
            <a:r>
              <a:rPr lang="en-AU" dirty="0" smtClean="0"/>
              <a:t>reduce impact of aggregation e.g. differences in planning parameters</a:t>
            </a:r>
          </a:p>
          <a:p>
            <a:pPr lvl="0" eaLnBrk="1" hangingPunct="1">
              <a:defRPr/>
            </a:pPr>
            <a:r>
              <a:rPr lang="en-AU" sz="2400" dirty="0" smtClean="0"/>
              <a:t>Individual segments represent typical planning components </a:t>
            </a:r>
          </a:p>
          <a:p>
            <a:pPr marL="912813" lvl="1">
              <a:defRPr/>
            </a:pPr>
            <a:r>
              <a:rPr lang="en-AU" sz="1800" dirty="0"/>
              <a:t>s</a:t>
            </a:r>
            <a:r>
              <a:rPr lang="en-AU" sz="1800" dirty="0" smtClean="0"/>
              <a:t>ub-transmission lines – load type and/or arrangements</a:t>
            </a:r>
          </a:p>
          <a:p>
            <a:pPr marL="912813" lvl="1">
              <a:defRPr/>
            </a:pPr>
            <a:r>
              <a:rPr lang="en-AU" sz="1800" dirty="0"/>
              <a:t>s</a:t>
            </a:r>
            <a:r>
              <a:rPr lang="en-AU" sz="1800" dirty="0" smtClean="0"/>
              <a:t>ub-transmission</a:t>
            </a:r>
            <a:r>
              <a:rPr lang="en-AU" sz="1800" dirty="0"/>
              <a:t>/</a:t>
            </a:r>
            <a:r>
              <a:rPr lang="en-AU" sz="1800" dirty="0" smtClean="0"/>
              <a:t>zone substations – load type and/or transformer number </a:t>
            </a:r>
          </a:p>
          <a:p>
            <a:pPr marL="912813" lvl="1">
              <a:defRPr/>
            </a:pPr>
            <a:r>
              <a:rPr lang="en-AU" sz="1800" dirty="0"/>
              <a:t>d</a:t>
            </a:r>
            <a:r>
              <a:rPr lang="en-AU" sz="1800" dirty="0" smtClean="0"/>
              <a:t>istribution feeder – load type</a:t>
            </a:r>
          </a:p>
          <a:p>
            <a:pPr marL="912813" lvl="1">
              <a:defRPr/>
            </a:pPr>
            <a:r>
              <a:rPr lang="en-AU" sz="1800" dirty="0"/>
              <a:t>d</a:t>
            </a:r>
            <a:r>
              <a:rPr lang="en-AU" sz="1800" dirty="0" smtClean="0"/>
              <a:t>istribution substations – load type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0845" y="5819172"/>
            <a:ext cx="8083134" cy="655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AU" sz="2400" dirty="0" smtClean="0">
                <a:solidFill>
                  <a:schemeClr val="accent1"/>
                </a:solidFill>
                <a:latin typeface="+mj-lt"/>
                <a:cs typeface="+mn-cs"/>
              </a:rPr>
              <a:t>15 – </a:t>
            </a:r>
            <a:r>
              <a:rPr lang="en-AU" sz="2400" dirty="0">
                <a:solidFill>
                  <a:schemeClr val="accent1"/>
                </a:solidFill>
                <a:latin typeface="+mj-lt"/>
                <a:cs typeface="+mn-cs"/>
              </a:rPr>
              <a:t>3</a:t>
            </a:r>
            <a:r>
              <a:rPr lang="en-AU" sz="2400" dirty="0" smtClean="0">
                <a:solidFill>
                  <a:schemeClr val="accent1"/>
                </a:solidFill>
                <a:latin typeface="+mj-lt"/>
                <a:cs typeface="+mn-cs"/>
              </a:rPr>
              <a:t>0 separate segments</a:t>
            </a:r>
          </a:p>
        </p:txBody>
      </p:sp>
    </p:spTree>
    <p:extLst>
      <p:ext uri="{BB962C8B-B14F-4D97-AF65-F5344CB8AC3E}">
        <p14:creationId xmlns:p14="http://schemas.microsoft.com/office/powerpoint/2010/main" xmlns="" val="362182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Network representation - grouping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4"/>
            <a:ext cx="8229600" cy="1033667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Each </a:t>
            </a:r>
            <a:r>
              <a:rPr lang="en-AU" b="1" dirty="0" smtClean="0"/>
              <a:t>network segment </a:t>
            </a:r>
            <a:r>
              <a:rPr lang="en-AU" dirty="0" smtClean="0"/>
              <a:t>must be assigned to a</a:t>
            </a:r>
            <a:r>
              <a:rPr lang="en-AU" b="1" dirty="0" smtClean="0"/>
              <a:t> group</a:t>
            </a:r>
          </a:p>
          <a:p>
            <a:pPr lvl="1" eaLnBrk="1" hangingPunct="1">
              <a:defRPr/>
            </a:pPr>
            <a:r>
              <a:rPr lang="en-AU" dirty="0" smtClean="0"/>
              <a:t>allows aggregation for analysis and reporting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14601" y="3028207"/>
            <a:ext cx="8083134" cy="629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AU" sz="2400" dirty="0" smtClean="0">
                <a:solidFill>
                  <a:schemeClr val="accent1"/>
                </a:solidFill>
                <a:latin typeface="+mj-lt"/>
                <a:cs typeface="+mn-cs"/>
              </a:rPr>
              <a:t>Example distribution groups</a:t>
            </a:r>
          </a:p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AU" sz="2400" b="1" dirty="0" smtClean="0">
              <a:latin typeface="+mj-lt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274281"/>
              </p:ext>
            </p:extLst>
          </p:nvPr>
        </p:nvGraphicFramePr>
        <p:xfrm>
          <a:off x="463137" y="3677990"/>
          <a:ext cx="8395854" cy="2560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98618"/>
                <a:gridCol w="2798618"/>
                <a:gridCol w="2798618"/>
              </a:tblGrid>
              <a:tr h="37710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Sub-transmission lines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CBD distribution feeders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CBD distribution substations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710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Sub-transmission substations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Urban distribution</a:t>
                      </a:r>
                      <a:r>
                        <a:rPr lang="en-US" baseline="0" dirty="0" smtClean="0">
                          <a:latin typeface="+mj-lt"/>
                        </a:rPr>
                        <a:t> feeders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Urban distribution substations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710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Zone substations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Short rural distribution feeders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Short rural distribution substations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7108"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Long rural distribution feeders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Long rural distribution substations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022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Segment </a:t>
            </a:r>
            <a:r>
              <a:rPr lang="en-AU" sz="4000" dirty="0"/>
              <a:t>i</a:t>
            </a:r>
            <a:r>
              <a:rPr lang="en-AU" sz="4000" dirty="0" smtClean="0"/>
              <a:t>nput data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433295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For </a:t>
            </a:r>
            <a:r>
              <a:rPr lang="en-AU" u="sng" dirty="0" smtClean="0"/>
              <a:t>each</a:t>
            </a:r>
            <a:r>
              <a:rPr lang="en-AU" dirty="0" smtClean="0"/>
              <a:t> network segment</a:t>
            </a:r>
          </a:p>
          <a:p>
            <a:pPr marL="850900" lvl="1" indent="-457200" eaLnBrk="1" hangingPunct="1">
              <a:buFont typeface="+mj-lt"/>
              <a:buAutoNum type="arabicPeriod"/>
              <a:defRPr/>
            </a:pPr>
            <a:r>
              <a:rPr lang="en-AU" b="1" dirty="0" smtClean="0"/>
              <a:t>Asset state data</a:t>
            </a:r>
          </a:p>
          <a:p>
            <a:pPr marL="1125537" lvl="2" indent="-457200" eaLnBrk="1" hangingPunct="1">
              <a:buFont typeface="+mj-lt"/>
              <a:buAutoNum type="alphaLcPeriod"/>
              <a:defRPr/>
            </a:pPr>
            <a:r>
              <a:rPr lang="en-AU" b="1" dirty="0" smtClean="0"/>
              <a:t>Utilisation profile </a:t>
            </a:r>
            <a:r>
              <a:rPr lang="en-AU" dirty="0" smtClean="0"/>
              <a:t>– array of the capacity (MVA) of assets at utilisations (0% to 151% - in 1% increments)</a:t>
            </a:r>
          </a:p>
          <a:p>
            <a:pPr marL="1125537" lvl="2" indent="-457200" eaLnBrk="1" hangingPunct="1">
              <a:buFont typeface="+mj-lt"/>
              <a:buAutoNum type="alphaLcPeriod"/>
              <a:defRPr/>
            </a:pPr>
            <a:r>
              <a:rPr lang="en-AU" b="1" dirty="0" smtClean="0"/>
              <a:t>Utilisation annual growth rate</a:t>
            </a:r>
            <a:r>
              <a:rPr lang="en-AU" dirty="0" smtClean="0"/>
              <a:t> – %pa average over study period</a:t>
            </a:r>
          </a:p>
          <a:p>
            <a:pPr marL="850900" lvl="1" indent="-457200" eaLnBrk="1" hangingPunct="1">
              <a:buFont typeface="+mj-lt"/>
              <a:buAutoNum type="arabicPeriod"/>
              <a:defRPr/>
            </a:pPr>
            <a:r>
              <a:rPr lang="en-AU" b="1" dirty="0" smtClean="0"/>
              <a:t>Planning parameters</a:t>
            </a:r>
          </a:p>
          <a:p>
            <a:pPr marL="1125537" lvl="2" indent="-457200" eaLnBrk="1" hangingPunct="1">
              <a:buFont typeface="+mj-lt"/>
              <a:buAutoNum type="alphaLcParenR"/>
              <a:defRPr/>
            </a:pPr>
            <a:r>
              <a:rPr lang="en-AU" b="1" dirty="0" smtClean="0"/>
              <a:t>Utilisation threshold – mean and standard deviation </a:t>
            </a:r>
            <a:r>
              <a:rPr lang="en-AU" dirty="0"/>
              <a:t>(assumes a normal distribution</a:t>
            </a:r>
            <a:r>
              <a:rPr lang="en-AU" dirty="0" smtClean="0"/>
              <a:t>)</a:t>
            </a:r>
            <a:endParaRPr lang="en-AU" b="1" dirty="0" smtClean="0"/>
          </a:p>
          <a:p>
            <a:pPr marL="1125537" lvl="2" indent="-457200" eaLnBrk="1" hangingPunct="1">
              <a:buFont typeface="+mj-lt"/>
              <a:buAutoNum type="alphaLcParenR"/>
              <a:defRPr/>
            </a:pPr>
            <a:r>
              <a:rPr lang="en-AU" b="1" dirty="0" smtClean="0"/>
              <a:t>Capacity factor</a:t>
            </a:r>
            <a:r>
              <a:rPr lang="en-AU" dirty="0" smtClean="0"/>
              <a:t> – capacity added = capacity factor x capacity requiring augmentation</a:t>
            </a:r>
          </a:p>
          <a:p>
            <a:pPr marL="1125537" lvl="2" indent="-457200" eaLnBrk="1" hangingPunct="1">
              <a:buFont typeface="+mj-lt"/>
              <a:buAutoNum type="alphaLcParenR"/>
              <a:defRPr/>
            </a:pPr>
            <a:r>
              <a:rPr lang="en-AU" b="1" dirty="0" smtClean="0"/>
              <a:t>Augmentation unit cost - </a:t>
            </a:r>
            <a:r>
              <a:rPr lang="en-AU" dirty="0" smtClean="0"/>
              <a:t>(k$ per MVA of capacity)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96437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Data – asset status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539141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Obtain: loading, rating, type and growth data</a:t>
            </a:r>
          </a:p>
          <a:p>
            <a:pPr eaLnBrk="1" hangingPunct="1">
              <a:defRPr/>
            </a:pPr>
            <a:r>
              <a:rPr lang="en-AU" dirty="0" smtClean="0"/>
              <a:t>Form of data required:</a:t>
            </a:r>
          </a:p>
          <a:p>
            <a:pPr lvl="1" eaLnBrk="1" hangingPunct="1">
              <a:defRPr/>
            </a:pPr>
            <a:r>
              <a:rPr lang="en-AU" sz="2000" dirty="0"/>
              <a:t>loadings, ratings, types, should reflect actual data </a:t>
            </a:r>
          </a:p>
          <a:p>
            <a:pPr lvl="1" eaLnBrk="1" hangingPunct="1">
              <a:defRPr/>
            </a:pPr>
            <a:r>
              <a:rPr lang="en-AU" sz="2000" dirty="0" smtClean="0"/>
              <a:t>individual components: sub-transmission lines and substations, zone substations, and distribution feeders</a:t>
            </a:r>
          </a:p>
          <a:p>
            <a:pPr lvl="1" eaLnBrk="1" hangingPunct="1">
              <a:defRPr/>
            </a:pPr>
            <a:r>
              <a:rPr lang="en-AU" sz="2000" dirty="0"/>
              <a:t>g</a:t>
            </a:r>
            <a:r>
              <a:rPr lang="en-AU" sz="2000" dirty="0" smtClean="0"/>
              <a:t>rouping of data for distribution substations (and LV feeders?)</a:t>
            </a:r>
          </a:p>
          <a:p>
            <a:pPr lvl="1" eaLnBrk="1" hangingPunct="1">
              <a:defRPr/>
            </a:pPr>
            <a:endParaRPr lang="en-AU" sz="2000" dirty="0" smtClean="0"/>
          </a:p>
          <a:p>
            <a:pPr lvl="1" eaLnBrk="1" hangingPunct="1">
              <a:defRPr/>
            </a:pPr>
            <a:r>
              <a:rPr lang="en-AU" sz="2000" dirty="0" smtClean="0"/>
              <a:t>latest loading and rating data is used to develop utilisation profile input</a:t>
            </a:r>
            <a:endParaRPr lang="en-AU" sz="2000" b="1" dirty="0" smtClean="0"/>
          </a:p>
          <a:p>
            <a:pPr lvl="1" eaLnBrk="1" hangingPunct="1">
              <a:defRPr/>
            </a:pPr>
            <a:r>
              <a:rPr lang="en-AU" sz="2000" dirty="0" smtClean="0"/>
              <a:t>other actual data is used to assess changes (calibration)</a:t>
            </a:r>
          </a:p>
          <a:p>
            <a:pPr lvl="1" eaLnBrk="1" hangingPunct="1">
              <a:defRPr/>
            </a:pPr>
            <a:endParaRPr lang="en-AU" sz="2000" dirty="0" smtClean="0"/>
          </a:p>
          <a:p>
            <a:pPr lvl="1" eaLnBrk="1" hangingPunct="1">
              <a:defRPr/>
            </a:pP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Nuttall </a:t>
            </a:r>
            <a:r>
              <a:rPr lang="en-AU" dirty="0"/>
              <a:t>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126774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Data – asset status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539141"/>
          </a:xfrm>
        </p:spPr>
        <p:txBody>
          <a:bodyPr/>
          <a:lstStyle/>
          <a:p>
            <a:pPr marL="393700" lvl="1" indent="0" eaLnBrk="1" hangingPunct="1">
              <a:buNone/>
              <a:defRPr/>
            </a:pPr>
            <a:endParaRPr lang="en-AU" sz="600" dirty="0"/>
          </a:p>
          <a:p>
            <a:pPr eaLnBrk="1" hangingPunct="1">
              <a:defRPr/>
            </a:pPr>
            <a:r>
              <a:rPr lang="en-AU" dirty="0" smtClean="0"/>
              <a:t>General comments</a:t>
            </a:r>
          </a:p>
          <a:p>
            <a:pPr lvl="1" eaLnBrk="1" hangingPunct="1">
              <a:defRPr/>
            </a:pPr>
            <a:r>
              <a:rPr lang="en-AU" sz="2000" dirty="0" smtClean="0"/>
              <a:t>Actual maximum demand should exclude abnormal operating conditions</a:t>
            </a:r>
          </a:p>
          <a:p>
            <a:pPr lvl="1" eaLnBrk="1" hangingPunct="1">
              <a:defRPr/>
            </a:pPr>
            <a:r>
              <a:rPr lang="en-AU" sz="2000" dirty="0" smtClean="0"/>
              <a:t>Maximum demand estimate acceptable if not directly measured</a:t>
            </a:r>
          </a:p>
          <a:p>
            <a:pPr lvl="1" eaLnBrk="1" hangingPunct="1">
              <a:defRPr/>
            </a:pPr>
            <a:r>
              <a:rPr lang="en-AU" sz="2000" dirty="0" smtClean="0"/>
              <a:t>Distribution feeders – trunk model</a:t>
            </a:r>
          </a:p>
          <a:p>
            <a:pPr lvl="2" eaLnBrk="1" hangingPunct="1">
              <a:defRPr/>
            </a:pPr>
            <a:r>
              <a:rPr lang="en-AU" sz="1700" dirty="0"/>
              <a:t>m</a:t>
            </a:r>
            <a:r>
              <a:rPr lang="en-AU" sz="1700" dirty="0" smtClean="0"/>
              <a:t>aximum demand at feeder exit</a:t>
            </a:r>
          </a:p>
          <a:p>
            <a:pPr lvl="2" eaLnBrk="1" hangingPunct="1">
              <a:defRPr/>
            </a:pPr>
            <a:r>
              <a:rPr lang="en-AU" sz="1700" dirty="0"/>
              <a:t>r</a:t>
            </a:r>
            <a:r>
              <a:rPr lang="en-AU" sz="1700" dirty="0" smtClean="0"/>
              <a:t>ating of main trunk section</a:t>
            </a:r>
          </a:p>
          <a:p>
            <a:pPr lvl="1" eaLnBrk="1" hangingPunct="1">
              <a:defRPr/>
            </a:pPr>
            <a:r>
              <a:rPr lang="en-AU" sz="2000" dirty="0" smtClean="0"/>
              <a:t>Distribution substations</a:t>
            </a:r>
          </a:p>
          <a:p>
            <a:pPr lvl="2" eaLnBrk="1" hangingPunct="1">
              <a:defRPr/>
            </a:pPr>
            <a:r>
              <a:rPr lang="en-AU" sz="1700" dirty="0"/>
              <a:t>e</a:t>
            </a:r>
            <a:r>
              <a:rPr lang="en-AU" sz="1700" dirty="0" smtClean="0"/>
              <a:t>xpect segments to be based upon load type or categories of substation capacity or substations type</a:t>
            </a:r>
          </a:p>
          <a:p>
            <a:pPr lvl="1" eaLnBrk="1" hangingPunct="1">
              <a:defRPr/>
            </a:pPr>
            <a:r>
              <a:rPr lang="en-AU" sz="2000" dirty="0" smtClean="0"/>
              <a:t>Demand growth rates – most appropriate that are available for category</a:t>
            </a:r>
          </a:p>
          <a:p>
            <a:pPr lvl="1" eaLnBrk="1" hangingPunct="1">
              <a:defRPr/>
            </a:pPr>
            <a:endParaRPr lang="en-AU" sz="2000" dirty="0" smtClean="0"/>
          </a:p>
          <a:p>
            <a:pPr lvl="1" eaLnBrk="1" hangingPunct="1">
              <a:defRPr/>
            </a:pP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Nuttall </a:t>
            </a:r>
            <a:r>
              <a:rPr lang="en-AU" dirty="0"/>
              <a:t>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66501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Data – </a:t>
            </a:r>
            <a:r>
              <a:rPr lang="en-AU" sz="4000" dirty="0" err="1" smtClean="0"/>
              <a:t>capex</a:t>
            </a:r>
            <a:r>
              <a:rPr lang="en-AU" sz="4000" dirty="0"/>
              <a:t> </a:t>
            </a:r>
            <a:r>
              <a:rPr lang="en-AU" sz="4000" dirty="0" smtClean="0"/>
              <a:t>and capacity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539141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Obtain: historical and future </a:t>
            </a:r>
            <a:r>
              <a:rPr lang="en-AU" dirty="0" err="1" smtClean="0"/>
              <a:t>capex</a:t>
            </a:r>
            <a:r>
              <a:rPr lang="en-AU" dirty="0" smtClean="0"/>
              <a:t> and capacity</a:t>
            </a:r>
          </a:p>
          <a:p>
            <a:pPr eaLnBrk="1" hangingPunct="1">
              <a:defRPr/>
            </a:pPr>
            <a:r>
              <a:rPr lang="en-AU" dirty="0" smtClean="0"/>
              <a:t>Form of data required:</a:t>
            </a:r>
          </a:p>
          <a:p>
            <a:pPr lvl="1" eaLnBrk="1" hangingPunct="1">
              <a:defRPr/>
            </a:pPr>
            <a:r>
              <a:rPr lang="en-AU" sz="2000" dirty="0" err="1" smtClean="0"/>
              <a:t>Capex</a:t>
            </a:r>
            <a:r>
              <a:rPr lang="en-AU" sz="2000" dirty="0" smtClean="0"/>
              <a:t> should be exclusive of corporate overheads</a:t>
            </a:r>
          </a:p>
          <a:p>
            <a:pPr lvl="1" eaLnBrk="1" hangingPunct="1">
              <a:defRPr/>
            </a:pPr>
            <a:r>
              <a:rPr lang="en-AU" sz="2000" dirty="0" err="1" smtClean="0"/>
              <a:t>Unmodelled</a:t>
            </a:r>
            <a:r>
              <a:rPr lang="en-AU" sz="2000" dirty="0" smtClean="0"/>
              <a:t> </a:t>
            </a:r>
            <a:r>
              <a:rPr lang="en-AU" sz="2000" dirty="0" err="1" smtClean="0"/>
              <a:t>capex</a:t>
            </a:r>
            <a:r>
              <a:rPr lang="en-AU" sz="2000" dirty="0" smtClean="0"/>
              <a:t> – separately identify augmentation </a:t>
            </a:r>
            <a:r>
              <a:rPr lang="en-AU" sz="2000" dirty="0" err="1" smtClean="0"/>
              <a:t>capex</a:t>
            </a:r>
            <a:r>
              <a:rPr lang="en-AU" sz="2000" dirty="0" smtClean="0"/>
              <a:t> that is not considered to be related to utilisation and peak demand growth</a:t>
            </a:r>
          </a:p>
          <a:p>
            <a:pPr lvl="1" eaLnBrk="1" hangingPunct="1">
              <a:defRPr/>
            </a:pPr>
            <a:r>
              <a:rPr lang="en-AU" sz="2000" dirty="0" smtClean="0"/>
              <a:t>Assuming there will be an “augmentation” </a:t>
            </a:r>
            <a:r>
              <a:rPr lang="en-AU" sz="2000" dirty="0" err="1" smtClean="0"/>
              <a:t>capex</a:t>
            </a:r>
            <a:r>
              <a:rPr lang="en-AU" sz="2000" dirty="0" smtClean="0"/>
              <a:t> category in the regulatory reporting requirements – overall </a:t>
            </a:r>
            <a:r>
              <a:rPr lang="en-AU" sz="2000" dirty="0" err="1" smtClean="0"/>
              <a:t>capex</a:t>
            </a:r>
            <a:r>
              <a:rPr lang="en-AU" sz="2000" dirty="0" smtClean="0"/>
              <a:t> should be reconcilable to this category</a:t>
            </a:r>
          </a:p>
          <a:p>
            <a:pPr lvl="1" eaLnBrk="1" hangingPunct="1">
              <a:defRPr/>
            </a:pPr>
            <a:r>
              <a:rPr lang="en-AU" sz="2000" dirty="0" smtClean="0"/>
              <a:t>The type of capacity should reflect rating types defined for asset status</a:t>
            </a:r>
          </a:p>
          <a:p>
            <a:pPr lvl="1" eaLnBrk="1" hangingPunct="1">
              <a:defRPr/>
            </a:pPr>
            <a:r>
              <a:rPr lang="en-AU" sz="2000" i="1" dirty="0" err="1" smtClean="0"/>
              <a:t>Capex</a:t>
            </a:r>
            <a:r>
              <a:rPr lang="en-AU" sz="2000" i="1" dirty="0" smtClean="0"/>
              <a:t> ideally should be “as commissioned”</a:t>
            </a:r>
            <a:r>
              <a:rPr lang="en-AU" sz="2000" dirty="0" smtClean="0"/>
              <a:t>  </a:t>
            </a:r>
          </a:p>
          <a:p>
            <a:pPr lvl="1" eaLnBrk="1" hangingPunct="1">
              <a:defRPr/>
            </a:pPr>
            <a:endParaRPr lang="en-AU" sz="2000" dirty="0" smtClean="0"/>
          </a:p>
          <a:p>
            <a:pPr lvl="1" eaLnBrk="1" hangingPunct="1">
              <a:defRPr/>
            </a:pP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Nuttall </a:t>
            </a:r>
            <a:r>
              <a:rPr lang="en-AU" dirty="0"/>
              <a:t>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187535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Supporting information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441885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Explanations of data sources, calculations, assumptions for tool data inputs </a:t>
            </a:r>
          </a:p>
          <a:p>
            <a:pPr lvl="1" eaLnBrk="1" hangingPunct="1">
              <a:defRPr/>
            </a:pPr>
            <a:r>
              <a:rPr lang="en-AU" dirty="0"/>
              <a:t>r</a:t>
            </a:r>
            <a:r>
              <a:rPr lang="en-AU" dirty="0" smtClean="0"/>
              <a:t>ationale for segments if defined by NSP</a:t>
            </a:r>
          </a:p>
          <a:p>
            <a:pPr lvl="1" eaLnBrk="1" hangingPunct="1">
              <a:defRPr/>
            </a:pPr>
            <a:r>
              <a:rPr lang="en-AU" dirty="0" smtClean="0"/>
              <a:t>basis of asset status data - maximum demand, </a:t>
            </a:r>
            <a:r>
              <a:rPr lang="en-AU" dirty="0"/>
              <a:t>r</a:t>
            </a:r>
            <a:r>
              <a:rPr lang="en-AU" dirty="0" smtClean="0"/>
              <a:t>atings, </a:t>
            </a:r>
            <a:r>
              <a:rPr lang="en-AU" dirty="0"/>
              <a:t>g</a:t>
            </a:r>
            <a:r>
              <a:rPr lang="en-AU" dirty="0" smtClean="0"/>
              <a:t>rowth rates</a:t>
            </a:r>
          </a:p>
          <a:p>
            <a:pPr lvl="1" eaLnBrk="1" hangingPunct="1">
              <a:defRPr/>
            </a:pPr>
            <a:r>
              <a:rPr lang="en-AU" dirty="0"/>
              <a:t>d</a:t>
            </a:r>
            <a:r>
              <a:rPr lang="en-AU" dirty="0" smtClean="0"/>
              <a:t>erivation of planning parameters </a:t>
            </a:r>
          </a:p>
          <a:p>
            <a:pPr lvl="1" eaLnBrk="1" hangingPunct="1">
              <a:buNone/>
              <a:defRPr/>
            </a:pP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304155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Possible other supporting information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441885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Other responses to aid understanding of data</a:t>
            </a:r>
          </a:p>
          <a:p>
            <a:pPr lvl="1" eaLnBrk="1" hangingPunct="1">
              <a:defRPr/>
            </a:pPr>
            <a:r>
              <a:rPr lang="en-AU" dirty="0" smtClean="0"/>
              <a:t>Inclusions and exclusions in </a:t>
            </a:r>
            <a:r>
              <a:rPr lang="en-AU" dirty="0" err="1" smtClean="0"/>
              <a:t>capex</a:t>
            </a:r>
            <a:endParaRPr lang="en-AU" dirty="0"/>
          </a:p>
          <a:p>
            <a:pPr lvl="2" eaLnBrk="1" hangingPunct="1">
              <a:defRPr/>
            </a:pPr>
            <a:r>
              <a:rPr lang="en-AU" dirty="0" smtClean="0"/>
              <a:t>actual development costs, direct project analysis/planning costs, other costs allocated to the project</a:t>
            </a:r>
          </a:p>
          <a:p>
            <a:pPr lvl="1" eaLnBrk="1" hangingPunct="1">
              <a:defRPr/>
            </a:pPr>
            <a:r>
              <a:rPr lang="en-AU" dirty="0" err="1" smtClean="0"/>
              <a:t>Capex</a:t>
            </a:r>
            <a:r>
              <a:rPr lang="en-AU" dirty="0" smtClean="0"/>
              <a:t>-capacity allocations rules</a:t>
            </a:r>
          </a:p>
          <a:p>
            <a:pPr lvl="2" eaLnBrk="1" hangingPunct="1">
              <a:defRPr/>
            </a:pPr>
            <a:r>
              <a:rPr lang="en-AU" dirty="0" smtClean="0"/>
              <a:t>it is expected that internal systems may not align to AER groups</a:t>
            </a:r>
          </a:p>
          <a:p>
            <a:pPr lvl="1" eaLnBrk="1" hangingPunct="1">
              <a:defRPr/>
            </a:pPr>
            <a:r>
              <a:rPr lang="en-AU" dirty="0" smtClean="0"/>
              <a:t>Explanation of </a:t>
            </a:r>
            <a:r>
              <a:rPr lang="en-AU" b="1" dirty="0" err="1" smtClean="0"/>
              <a:t>unmodelled</a:t>
            </a:r>
            <a:r>
              <a:rPr lang="en-AU" dirty="0" smtClean="0"/>
              <a:t> </a:t>
            </a:r>
            <a:r>
              <a:rPr lang="en-AU" dirty="0" err="1" smtClean="0"/>
              <a:t>capex</a:t>
            </a:r>
            <a:endParaRPr lang="en-AU" dirty="0" smtClean="0"/>
          </a:p>
          <a:p>
            <a:pPr lvl="2" eaLnBrk="1" hangingPunct="1">
              <a:defRPr/>
            </a:pPr>
            <a:r>
              <a:rPr lang="en-AU" dirty="0" smtClean="0"/>
              <a:t>Project/program descriptions, drivers, outcome on capacity</a:t>
            </a:r>
          </a:p>
          <a:p>
            <a:pPr lvl="1" eaLnBrk="1" hangingPunct="1">
              <a:defRPr/>
            </a:pPr>
            <a:r>
              <a:rPr lang="en-AU" dirty="0" smtClean="0"/>
              <a:t>Comparability with other DNSPs</a:t>
            </a:r>
          </a:p>
          <a:p>
            <a:pPr lvl="2" eaLnBrk="1" hangingPunct="1">
              <a:defRPr/>
            </a:pPr>
            <a:r>
              <a:rPr lang="en-AU" dirty="0" smtClean="0"/>
              <a:t>Differences that may impact augmentation requirements – utilisation levels, project types and costs </a:t>
            </a:r>
          </a:p>
          <a:p>
            <a:pPr lvl="1" eaLnBrk="1" hangingPunct="1">
              <a:buNone/>
              <a:defRPr/>
            </a:pP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Overview of workbook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35341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Purpose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2113" y="1863725"/>
            <a:ext cx="8383587" cy="4608513"/>
          </a:xfrm>
        </p:spPr>
        <p:txBody>
          <a:bodyPr/>
          <a:lstStyle/>
          <a:p>
            <a:pPr eaLnBrk="1" hangingPunct="1">
              <a:defRPr/>
            </a:pPr>
            <a:r>
              <a:rPr lang="en-AU" sz="3200" dirty="0" smtClean="0"/>
              <a:t>overview of the form and use of the AER’s </a:t>
            </a:r>
            <a:r>
              <a:rPr lang="en-AU" sz="3200" dirty="0" err="1" smtClean="0"/>
              <a:t>augex</a:t>
            </a:r>
            <a:r>
              <a:rPr lang="en-AU" sz="3200" dirty="0" smtClean="0"/>
              <a:t> tool</a:t>
            </a:r>
          </a:p>
          <a:p>
            <a:pPr eaLnBrk="1" hangingPunct="1">
              <a:defRPr/>
            </a:pPr>
            <a:endParaRPr lang="en-AU" dirty="0" smtClean="0"/>
          </a:p>
          <a:p>
            <a:pPr eaLnBrk="1" hangingPunct="1">
              <a:defRPr/>
            </a:pPr>
            <a:r>
              <a:rPr lang="en-AU" b="1" dirty="0" smtClean="0"/>
              <a:t>Not</a:t>
            </a:r>
          </a:p>
          <a:p>
            <a:pPr lvl="1" eaLnBrk="1" hangingPunct="1">
              <a:defRPr/>
            </a:pPr>
            <a:r>
              <a:rPr lang="en-AU" dirty="0" smtClean="0"/>
              <a:t>Detailed reference material on the underlying spreadsheets </a:t>
            </a:r>
          </a:p>
          <a:p>
            <a:pPr lvl="1" eaLnBrk="1" hangingPunct="1">
              <a:defRPr/>
            </a:pPr>
            <a:r>
              <a:rPr lang="en-AU" dirty="0" smtClean="0"/>
              <a:t>Defence of the tool’s regulatory role and suitability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workbook structure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441885"/>
          </a:xfrm>
        </p:spPr>
        <p:txBody>
          <a:bodyPr/>
          <a:lstStyle/>
          <a:p>
            <a:pPr eaLnBrk="1" hangingPunct="1">
              <a:defRPr/>
            </a:pPr>
            <a:r>
              <a:rPr lang="en-AU" sz="2400" dirty="0" smtClean="0"/>
              <a:t>Input sheets</a:t>
            </a:r>
          </a:p>
          <a:p>
            <a:pPr lvl="1" eaLnBrk="1" hangingPunct="1">
              <a:defRPr/>
            </a:pPr>
            <a:r>
              <a:rPr lang="en-AU" sz="2000" dirty="0" smtClean="0"/>
              <a:t>Model initialisation data sheet – “Tables”</a:t>
            </a:r>
          </a:p>
          <a:p>
            <a:pPr lvl="1" eaLnBrk="1" hangingPunct="1">
              <a:defRPr/>
            </a:pPr>
            <a:r>
              <a:rPr lang="en-AU" sz="2000" dirty="0" smtClean="0"/>
              <a:t>segment data input sheet – “Asset data”</a:t>
            </a:r>
          </a:p>
          <a:p>
            <a:pPr eaLnBrk="1" hangingPunct="1">
              <a:defRPr/>
            </a:pPr>
            <a:r>
              <a:rPr lang="en-AU" sz="2400" dirty="0" smtClean="0"/>
              <a:t>Output sheets</a:t>
            </a:r>
          </a:p>
          <a:p>
            <a:pPr lvl="1" eaLnBrk="1" hangingPunct="1">
              <a:defRPr/>
            </a:pPr>
            <a:r>
              <a:rPr lang="en-AU" sz="2000" dirty="0" smtClean="0"/>
              <a:t>Asset category summary sheet – “Utilisation profile summary”</a:t>
            </a:r>
          </a:p>
          <a:p>
            <a:pPr lvl="1" eaLnBrk="1" hangingPunct="1">
              <a:defRPr/>
            </a:pPr>
            <a:r>
              <a:rPr lang="en-AU" sz="2000" dirty="0" smtClean="0"/>
              <a:t>Augmentation forecast sheet – “</a:t>
            </a:r>
            <a:r>
              <a:rPr lang="en-AU" sz="2000" dirty="0" err="1" smtClean="0"/>
              <a:t>aug</a:t>
            </a:r>
            <a:r>
              <a:rPr lang="en-AU" sz="2000" dirty="0" smtClean="0"/>
              <a:t> forecast”</a:t>
            </a:r>
          </a:p>
          <a:p>
            <a:pPr eaLnBrk="1" hangingPunct="1">
              <a:defRPr/>
            </a:pPr>
            <a:r>
              <a:rPr lang="en-AU" sz="2400" dirty="0" smtClean="0"/>
              <a:t>Chart sheets</a:t>
            </a:r>
          </a:p>
          <a:p>
            <a:pPr lvl="1" eaLnBrk="1" hangingPunct="1">
              <a:defRPr/>
            </a:pPr>
            <a:r>
              <a:rPr lang="en-AU" sz="2000" dirty="0" smtClean="0"/>
              <a:t>Utilisation profile – “utilisation profile chart”</a:t>
            </a:r>
          </a:p>
          <a:p>
            <a:pPr lvl="1" eaLnBrk="1" hangingPunct="1">
              <a:defRPr/>
            </a:pPr>
            <a:r>
              <a:rPr lang="en-AU" sz="2000" dirty="0" smtClean="0"/>
              <a:t>Augmentation forecast – “Forecast Ch1” and “Forecast Ch2”</a:t>
            </a:r>
          </a:p>
          <a:p>
            <a:pPr eaLnBrk="1" hangingPunct="1">
              <a:defRPr/>
            </a:pPr>
            <a:r>
              <a:rPr lang="en-AU" sz="2400" i="1" dirty="0" smtClean="0"/>
              <a:t>Internal calculation sheets</a:t>
            </a:r>
          </a:p>
          <a:p>
            <a:pPr eaLnBrk="1" hangingPunct="1">
              <a:defRPr/>
            </a:pPr>
            <a:endParaRPr lang="en-AU" sz="2400" dirty="0" smtClean="0"/>
          </a:p>
          <a:p>
            <a:pPr lvl="1" eaLnBrk="1" hangingPunct="1">
              <a:buNone/>
              <a:defRPr/>
            </a:pPr>
            <a:endParaRPr lang="en-AU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31231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16577" y="2695699"/>
            <a:ext cx="8229600" cy="1420338"/>
          </a:xfrm>
        </p:spPr>
        <p:txBody>
          <a:bodyPr/>
          <a:lstStyle/>
          <a:p>
            <a:pPr algn="ctr" eaLnBrk="1" hangingPunct="1"/>
            <a:r>
              <a:rPr lang="en-AU" dirty="0" smtClean="0"/>
              <a:t>Overview of demo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33767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16577" y="2695699"/>
            <a:ext cx="8229600" cy="1420338"/>
          </a:xfrm>
        </p:spPr>
        <p:txBody>
          <a:bodyPr/>
          <a:lstStyle/>
          <a:p>
            <a:pPr algn="ctr" eaLnBrk="1" hangingPunct="1"/>
            <a:r>
              <a:rPr lang="en-AU" dirty="0" smtClean="0"/>
              <a:t>See handbook for more detailed reference material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86792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Augmentation algorithm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71607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Forecasting – for each segment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4"/>
          <p:cNvPicPr/>
          <p:nvPr/>
        </p:nvPicPr>
        <p:blipFill>
          <a:blip r:embed="rId3" cstate="print"/>
          <a:srcRect l="16642" t="8328" r="11669" b="11406"/>
          <a:stretch>
            <a:fillRect/>
          </a:stretch>
        </p:blipFill>
        <p:spPr bwMode="auto">
          <a:xfrm>
            <a:off x="3406447" y="1864408"/>
            <a:ext cx="4595781" cy="4572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219075" y="2636694"/>
            <a:ext cx="3305175" cy="1487632"/>
          </a:xfrm>
        </p:spPr>
        <p:txBody>
          <a:bodyPr/>
          <a:lstStyle/>
          <a:p>
            <a:pPr indent="0" algn="ctr" eaLnBrk="1" hangingPunct="1">
              <a:buNone/>
              <a:defRPr/>
            </a:pPr>
            <a:r>
              <a:rPr lang="en-AU" sz="2000" dirty="0" smtClean="0"/>
              <a:t>probabilistic model to account for variations in the threshold</a:t>
            </a:r>
          </a:p>
          <a:p>
            <a:pPr indent="0" algn="ctr" eaLnBrk="1" hangingPunct="1">
              <a:buNone/>
              <a:defRPr/>
            </a:pPr>
            <a:r>
              <a:rPr lang="en-AU" sz="1800" i="1" dirty="0" smtClean="0"/>
              <a:t>(similar to </a:t>
            </a:r>
            <a:r>
              <a:rPr lang="en-AU" sz="1800" b="1" i="1" dirty="0" smtClean="0"/>
              <a:t>asset lives</a:t>
            </a:r>
            <a:r>
              <a:rPr lang="en-AU" sz="1800" i="1" dirty="0" smtClean="0"/>
              <a:t> in </a:t>
            </a:r>
            <a:r>
              <a:rPr lang="en-AU" sz="1800" i="1" dirty="0" err="1" smtClean="0"/>
              <a:t>repex</a:t>
            </a:r>
            <a:r>
              <a:rPr lang="en-AU" sz="1800" i="1" dirty="0" smtClean="0"/>
              <a:t> model)</a:t>
            </a:r>
          </a:p>
        </p:txBody>
      </p:sp>
    </p:spTree>
    <p:extLst>
      <p:ext uri="{BB962C8B-B14F-4D97-AF65-F5344CB8AC3E}">
        <p14:creationId xmlns:p14="http://schemas.microsoft.com/office/powerpoint/2010/main" xmlns="" val="337821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VBA 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77672"/>
          </a:xfrm>
        </p:spPr>
        <p:txBody>
          <a:bodyPr/>
          <a:lstStyle/>
          <a:p>
            <a:pPr eaLnBrk="1" hangingPunct="1">
              <a:defRPr/>
            </a:pPr>
            <a:r>
              <a:rPr lang="en-AU" sz="1800" dirty="0" smtClean="0"/>
              <a:t>Array function</a:t>
            </a:r>
          </a:p>
          <a:p>
            <a:pPr eaLnBrk="1" hangingPunct="1">
              <a:defRPr/>
            </a:pPr>
            <a:r>
              <a:rPr lang="en-AU" sz="1800" dirty="0" smtClean="0"/>
              <a:t>=</a:t>
            </a:r>
            <a:r>
              <a:rPr lang="en-AU" sz="1800" dirty="0" err="1" smtClean="0"/>
              <a:t>aug_calc</a:t>
            </a:r>
            <a:r>
              <a:rPr lang="en-AU" sz="1800" dirty="0" smtClean="0"/>
              <a:t>(utilisation profile index, capacity profile, growth, capacity factor, utilisation threshold, SD, method, years)</a:t>
            </a:r>
          </a:p>
          <a:p>
            <a:pPr eaLnBrk="1" hangingPunct="1">
              <a:defRPr/>
            </a:pPr>
            <a:r>
              <a:rPr lang="en-AU" sz="1800" dirty="0" smtClean="0"/>
              <a:t>Inputs</a:t>
            </a:r>
          </a:p>
          <a:p>
            <a:pPr lvl="1" eaLnBrk="1" hangingPunct="1">
              <a:defRPr/>
            </a:pPr>
            <a:r>
              <a:rPr lang="en-AU" sz="1600" b="1" dirty="0" smtClean="0"/>
              <a:t>utilisation </a:t>
            </a:r>
            <a:r>
              <a:rPr lang="en-AU" sz="1600" b="1" dirty="0"/>
              <a:t>profile </a:t>
            </a:r>
            <a:r>
              <a:rPr lang="en-AU" sz="1600" b="1" dirty="0" smtClean="0"/>
              <a:t>index – array of utilisation (%) increments</a:t>
            </a:r>
            <a:endParaRPr lang="en-AU" sz="1600" b="1" dirty="0"/>
          </a:p>
          <a:p>
            <a:pPr lvl="1" eaLnBrk="1" hangingPunct="1">
              <a:defRPr/>
            </a:pPr>
            <a:r>
              <a:rPr lang="en-AU" sz="1600" b="1" dirty="0" smtClean="0"/>
              <a:t>capacity profile – array of capacity (MVA) matched to utilisation profile index</a:t>
            </a:r>
          </a:p>
          <a:p>
            <a:pPr lvl="1" eaLnBrk="1" hangingPunct="1">
              <a:defRPr/>
            </a:pPr>
            <a:r>
              <a:rPr lang="en-AU" sz="1600" dirty="0" smtClean="0"/>
              <a:t>growth – average per annum compound growth in peak demand (%)</a:t>
            </a:r>
          </a:p>
          <a:p>
            <a:pPr lvl="1" eaLnBrk="1" hangingPunct="1">
              <a:defRPr/>
            </a:pPr>
            <a:r>
              <a:rPr lang="en-AU" sz="1600" dirty="0"/>
              <a:t>c</a:t>
            </a:r>
            <a:r>
              <a:rPr lang="en-AU" sz="1600" dirty="0" smtClean="0"/>
              <a:t>apacity factor – as discussed</a:t>
            </a:r>
          </a:p>
          <a:p>
            <a:pPr lvl="1" eaLnBrk="1" hangingPunct="1">
              <a:defRPr/>
            </a:pPr>
            <a:r>
              <a:rPr lang="en-AU" sz="1600" dirty="0"/>
              <a:t>u</a:t>
            </a:r>
            <a:r>
              <a:rPr lang="en-AU" sz="1600" dirty="0" smtClean="0"/>
              <a:t>tilisation threshold – mean utilisation at augmentation point (%)</a:t>
            </a:r>
          </a:p>
          <a:p>
            <a:pPr lvl="1" eaLnBrk="1" hangingPunct="1">
              <a:defRPr/>
            </a:pPr>
            <a:r>
              <a:rPr lang="en-AU" sz="1600" dirty="0" smtClean="0"/>
              <a:t>SD – standard deviation of utilisation at augmentation point (%)</a:t>
            </a:r>
          </a:p>
          <a:p>
            <a:pPr lvl="1" eaLnBrk="1" hangingPunct="1">
              <a:defRPr/>
            </a:pPr>
            <a:r>
              <a:rPr lang="en-AU" sz="1600" dirty="0"/>
              <a:t>m</a:t>
            </a:r>
            <a:r>
              <a:rPr lang="en-AU" sz="1600" dirty="0" smtClean="0"/>
              <a:t>ethod – augmentation algorithm method (only 1 at this time) </a:t>
            </a:r>
          </a:p>
          <a:p>
            <a:pPr lvl="1" eaLnBrk="1" hangingPunct="1">
              <a:defRPr/>
            </a:pPr>
            <a:r>
              <a:rPr lang="en-AU" sz="1600" dirty="0" smtClean="0"/>
              <a:t>Years – number of years for forecast</a:t>
            </a:r>
          </a:p>
          <a:p>
            <a:pPr eaLnBrk="1" hangingPunct="1">
              <a:defRPr/>
            </a:pPr>
            <a:r>
              <a:rPr lang="en-AU" sz="1800" dirty="0" smtClean="0"/>
              <a:t>Outputs</a:t>
            </a:r>
            <a:endParaRPr lang="en-AU" sz="1800" dirty="0"/>
          </a:p>
          <a:p>
            <a:pPr lvl="1" eaLnBrk="1" hangingPunct="1">
              <a:defRPr/>
            </a:pPr>
            <a:r>
              <a:rPr lang="en-AU" sz="1600" dirty="0" smtClean="0"/>
              <a:t>Array of forecast capacity added by year </a:t>
            </a:r>
            <a:endParaRPr lang="en-AU" sz="1600" dirty="0"/>
          </a:p>
          <a:p>
            <a:pPr lvl="1" eaLnBrk="1" hangingPunct="1">
              <a:defRPr/>
            </a:pPr>
            <a:r>
              <a:rPr lang="en-AU" sz="1600" dirty="0" smtClean="0"/>
              <a:t>Array of forecast average utilisation by year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xmlns="" val="185403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VBA function – worked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2509"/>
          </a:xfrm>
        </p:spPr>
        <p:txBody>
          <a:bodyPr/>
          <a:lstStyle/>
          <a:p>
            <a:pPr eaLnBrk="1" hangingPunct="1">
              <a:defRPr/>
            </a:pPr>
            <a:r>
              <a:rPr lang="en-AU" sz="2000" dirty="0"/>
              <a:t>A</a:t>
            </a:r>
            <a:r>
              <a:rPr lang="en-AU" sz="2000" dirty="0" smtClean="0"/>
              <a:t>ssume a network segment is defined in the model</a:t>
            </a:r>
          </a:p>
          <a:p>
            <a:pPr lvl="1" eaLnBrk="1" hangingPunct="1">
              <a:defRPr/>
            </a:pPr>
            <a:r>
              <a:rPr lang="en-AU" sz="1800" dirty="0" smtClean="0"/>
              <a:t>Where – utilisation threshold</a:t>
            </a:r>
          </a:p>
          <a:p>
            <a:pPr lvl="2" eaLnBrk="1" hangingPunct="1">
              <a:defRPr/>
            </a:pPr>
            <a:r>
              <a:rPr lang="en-AU" sz="1500" dirty="0" smtClean="0"/>
              <a:t>Mean utilisation threshold = 65%</a:t>
            </a:r>
          </a:p>
          <a:p>
            <a:pPr lvl="2" eaLnBrk="1" hangingPunct="1">
              <a:defRPr/>
            </a:pPr>
            <a:r>
              <a:rPr lang="en-AU" sz="1500" dirty="0" smtClean="0"/>
              <a:t>SD of threshold = </a:t>
            </a:r>
            <a:r>
              <a:rPr lang="en-AU" sz="1500" dirty="0"/>
              <a:t>5</a:t>
            </a:r>
            <a:r>
              <a:rPr lang="en-AU" sz="1500" dirty="0" smtClean="0"/>
              <a:t>%</a:t>
            </a:r>
          </a:p>
          <a:p>
            <a:pPr lvl="2" eaLnBrk="1" hangingPunct="1">
              <a:defRPr/>
            </a:pPr>
            <a:r>
              <a:rPr lang="en-AU" sz="1500" dirty="0" smtClean="0"/>
              <a:t>Capacity factor – 0.5 (i.e. add 1 MVA for every 2 MVA requiring augmentation)</a:t>
            </a:r>
          </a:p>
          <a:p>
            <a:pPr lvl="1" eaLnBrk="1" hangingPunct="1">
              <a:defRPr/>
            </a:pPr>
            <a:r>
              <a:rPr lang="en-AU" sz="1800" dirty="0" smtClean="0"/>
              <a:t>Augmentation cost = $1,000 per MVA added 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xmlns="" val="306999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VBA function – worked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2509"/>
          </a:xfrm>
        </p:spPr>
        <p:txBody>
          <a:bodyPr/>
          <a:lstStyle/>
          <a:p>
            <a:pPr eaLnBrk="1" hangingPunct="1">
              <a:defRPr/>
            </a:pPr>
            <a:r>
              <a:rPr lang="en-AU" sz="2000" dirty="0" smtClean="0"/>
              <a:t>VBA function steps through each element of the utilisation profile to prepare a forecast for the existing capacity at that utilisation level</a:t>
            </a:r>
          </a:p>
          <a:p>
            <a:pPr lvl="1" eaLnBrk="1" hangingPunct="1">
              <a:defRPr/>
            </a:pPr>
            <a:r>
              <a:rPr lang="en-AU" sz="1800" dirty="0" smtClean="0"/>
              <a:t>That is, the capacity that has survived to that utilisation level</a:t>
            </a:r>
          </a:p>
          <a:p>
            <a:pPr eaLnBrk="1" hangingPunct="1">
              <a:defRPr/>
            </a:pPr>
            <a:endParaRPr lang="en-AU" sz="1000" dirty="0"/>
          </a:p>
          <a:p>
            <a:pPr eaLnBrk="1" hangingPunct="1">
              <a:defRPr/>
            </a:pPr>
            <a:r>
              <a:rPr lang="en-AU" sz="2000" dirty="0" smtClean="0"/>
              <a:t>For each element of capacity in the utilisation profile</a:t>
            </a:r>
            <a:endParaRPr lang="en-AU" sz="2000" dirty="0"/>
          </a:p>
          <a:p>
            <a:pPr lvl="1" eaLnBrk="1" hangingPunct="1">
              <a:defRPr/>
            </a:pPr>
            <a:r>
              <a:rPr lang="en-AU" sz="1800" dirty="0" smtClean="0">
                <a:solidFill>
                  <a:schemeClr val="tx2"/>
                </a:solidFill>
              </a:rPr>
              <a:t>Step 1 – calculate for each forecast year the amount of capacity requiring augmentation (the probabilistic calculation)</a:t>
            </a:r>
          </a:p>
          <a:p>
            <a:pPr lvl="1" eaLnBrk="1" hangingPunct="1">
              <a:defRPr/>
            </a:pPr>
            <a:r>
              <a:rPr lang="en-AU" sz="1800" dirty="0" smtClean="0">
                <a:solidFill>
                  <a:schemeClr val="tx2"/>
                </a:solidFill>
              </a:rPr>
              <a:t>Step 2 – calculate the amount of capacity to be added (using the capacity factor)</a:t>
            </a:r>
          </a:p>
          <a:p>
            <a:pPr eaLnBrk="1" hangingPunct="1">
              <a:defRPr/>
            </a:pPr>
            <a:endParaRPr lang="en-AU" sz="1100" dirty="0"/>
          </a:p>
          <a:p>
            <a:pPr eaLnBrk="1" hangingPunct="1">
              <a:defRPr/>
            </a:pPr>
            <a:r>
              <a:rPr lang="en-AU" sz="2000" i="1" dirty="0" smtClean="0"/>
              <a:t>Post-function calculation - expenditure forecasts calculated outside of VBA function as  - capacity added x augmentation cost </a:t>
            </a:r>
          </a:p>
          <a:p>
            <a:pPr eaLnBrk="1" hangingPunct="1">
              <a:defRPr/>
            </a:pPr>
            <a:endParaRPr lang="en-AU" sz="2000" i="1" dirty="0"/>
          </a:p>
          <a:p>
            <a:pPr eaLnBrk="1" hangingPunct="1">
              <a:defRPr/>
            </a:pPr>
            <a:r>
              <a:rPr lang="en-AU" sz="2000" dirty="0">
                <a:solidFill>
                  <a:srgbClr val="04617B"/>
                </a:solidFill>
              </a:rPr>
              <a:t>For example, assume we still have 100 MVA that is utilised at 60</a:t>
            </a:r>
            <a:r>
              <a:rPr lang="en-AU" sz="2000" dirty="0" smtClean="0">
                <a:solidFill>
                  <a:srgbClr val="04617B"/>
                </a:solidFill>
              </a:rPr>
              <a:t>%</a:t>
            </a:r>
            <a:endParaRPr lang="en-AU" sz="2000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290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Step 1 – probability calculation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237506" y="5111127"/>
                <a:ext cx="8584739" cy="1587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b="0" dirty="0" smtClean="0">
                    <a:latin typeface="Cambria Math"/>
                  </a:rPr>
                  <a:t>Proportion </a:t>
                </a:r>
                <a:r>
                  <a:rPr lang="en-AU" dirty="0" smtClean="0">
                    <a:latin typeface="Cambria Math"/>
                  </a:rPr>
                  <a:t>of </a:t>
                </a:r>
                <a:r>
                  <a:rPr lang="en-AU" b="1" i="1" dirty="0" smtClean="0">
                    <a:latin typeface="Cambria Math"/>
                  </a:rPr>
                  <a:t>capacity requiring augmentation</a:t>
                </a:r>
                <a:r>
                  <a:rPr lang="en-AU" b="1" i="1" dirty="0">
                    <a:latin typeface="Cambria Math"/>
                  </a:rPr>
                  <a:t> </a:t>
                </a:r>
                <a:r>
                  <a:rPr lang="en-AU" i="1" dirty="0" smtClean="0">
                    <a:latin typeface="Cambria Math"/>
                  </a:rPr>
                  <a:t>(</a:t>
                </a:r>
                <a:r>
                  <a:rPr lang="en-AU" b="1" i="1" dirty="0" smtClean="0">
                    <a:latin typeface="Cambria Math"/>
                  </a:rPr>
                  <a:t>CRA</a:t>
                </a:r>
                <a:r>
                  <a:rPr lang="en-AU" i="1" dirty="0" smtClean="0">
                    <a:latin typeface="Cambria Math"/>
                  </a:rPr>
                  <a:t>) </a:t>
                </a:r>
                <a:r>
                  <a:rPr lang="en-AU" b="0" dirty="0" smtClean="0">
                    <a:latin typeface="Cambria Math"/>
                  </a:rPr>
                  <a:t>at utilisation, u, given the </a:t>
                </a:r>
                <a:r>
                  <a:rPr lang="en-AU" dirty="0" smtClean="0">
                    <a:latin typeface="Cambria Math"/>
                  </a:rPr>
                  <a:t>capacity</a:t>
                </a:r>
                <a:r>
                  <a:rPr lang="en-AU" b="0" dirty="0" smtClean="0">
                    <a:latin typeface="Cambria Math"/>
                  </a:rPr>
                  <a:t> has survived to be </a:t>
                </a:r>
                <a:r>
                  <a:rPr lang="en-AU" dirty="0" smtClean="0">
                    <a:latin typeface="Cambria Math"/>
                  </a:rPr>
                  <a:t>utilised at 60%</a:t>
                </a:r>
              </a:p>
              <a:p>
                <a:pPr algn="ctr"/>
                <a:endParaRPr lang="en-AU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A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AU" i="1">
                              <a:latin typeface="Cambria Math"/>
                            </a:rPr>
                            <m:t>𝑢𝑛𝑐𝑜𝑛𝑑𝑖𝑡𝑖𝑜𝑛𝑎𝑙</m:t>
                          </m:r>
                          <m:r>
                            <a:rPr lang="en-AU" i="1">
                              <a:latin typeface="Cambria Math"/>
                            </a:rPr>
                            <m:t> </m:t>
                          </m:r>
                          <m:r>
                            <a:rPr lang="en-AU" i="1">
                              <a:latin typeface="Cambria Math"/>
                            </a:rPr>
                            <m:t>𝑝𝑟𝑜𝑏𝑎𝑏𝑖𝑙𝑖𝑡𝑦</m:t>
                          </m:r>
                          <m:r>
                            <a:rPr lang="en-AU" i="1">
                              <a:latin typeface="Cambria Math"/>
                            </a:rPr>
                            <m:t> </m:t>
                          </m:r>
                          <m:r>
                            <a:rPr lang="en-AU" i="1">
                              <a:latin typeface="Cambria Math"/>
                            </a:rPr>
                            <m:t>𝑓𝑜𝑟</m:t>
                          </m:r>
                          <m:r>
                            <a:rPr lang="en-AU" i="1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𝑎𝑢𝑔𝑚𝑒𝑛𝑡𝑖𝑛𝑔</m:t>
                          </m:r>
                          <m:r>
                            <a:rPr lang="en-AU" i="1">
                              <a:latin typeface="Cambria Math"/>
                            </a:rPr>
                            <m:t> </m:t>
                          </m:r>
                          <m:r>
                            <a:rPr lang="en-AU" i="1">
                              <a:latin typeface="Cambria Math"/>
                            </a:rPr>
                            <m:t>𝑎𝑡</m:t>
                          </m:r>
                          <m:r>
                            <a:rPr lang="en-AU" i="1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𝑢𝑡𝑖𝑙𝑖𝑠𝑎𝑡𝑖𝑜𝑛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AU" i="1">
                              <a:latin typeface="Cambria Math"/>
                            </a:rPr>
                            <m:t>𝑢𝑛𝑐𝑜𝑛𝑑𝑖𝑡𝑖𝑜𝑛𝑎𝑙</m:t>
                          </m:r>
                          <m:r>
                            <a:rPr lang="en-AU" i="1">
                              <a:latin typeface="Cambria Math"/>
                            </a:rPr>
                            <m:t> </m:t>
                          </m:r>
                          <m:r>
                            <a:rPr lang="en-AU" i="1">
                              <a:latin typeface="Cambria Math"/>
                            </a:rPr>
                            <m:t>𝑝𝑟𝑜𝑏𝑎𝑏𝑖𝑙𝑖𝑡𝑦</m:t>
                          </m:r>
                          <m:r>
                            <a:rPr lang="en-AU" i="1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𝑓𝑜𝑟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𝑎𝑢𝑔𝑚𝑒𝑛𝑡𝑖𝑛𝑔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𝑤h𝑒𝑛</m:t>
                          </m:r>
                          <m:r>
                            <a:rPr lang="en-AU" i="1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𝑢𝑡𝑖𝑙𝑖𝑠𝑒𝑑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𝑎𝑏𝑜𝑣𝑒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60%</m:t>
                          </m:r>
                        </m:den>
                      </m:f>
                    </m:oMath>
                  </m:oMathPara>
                </a14:m>
                <a:endParaRPr lang="en-AU" b="0" i="1" dirty="0" smtClean="0">
                  <a:latin typeface="Cambria Math"/>
                </a:endParaRPr>
              </a:p>
              <a:p>
                <a:endParaRPr lang="en-AU" dirty="0">
                  <a:latin typeface="+mj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06" y="5111127"/>
                <a:ext cx="8584739" cy="158742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15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2441" y="2065956"/>
            <a:ext cx="8425216" cy="2903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1781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Step 1 – transform </a:t>
            </a:r>
            <a:r>
              <a:rPr lang="en-AU" i="1" dirty="0" smtClean="0"/>
              <a:t>u</a:t>
            </a:r>
            <a:r>
              <a:rPr lang="en-AU" dirty="0" smtClean="0"/>
              <a:t> to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10119" y="5692729"/>
            <a:ext cx="8229600" cy="834499"/>
          </a:xfrm>
        </p:spPr>
        <p:txBody>
          <a:bodyPr/>
          <a:lstStyle/>
          <a:p>
            <a:pPr eaLnBrk="1" hangingPunct="1">
              <a:defRPr/>
            </a:pPr>
            <a:r>
              <a:rPr lang="en-AU" sz="2000" dirty="0"/>
              <a:t>u</a:t>
            </a:r>
            <a:r>
              <a:rPr lang="en-AU" sz="2000" dirty="0" smtClean="0"/>
              <a:t>sing peak demand growth for that segment – assume here it is 2% pa.</a:t>
            </a:r>
          </a:p>
          <a:p>
            <a:pPr eaLnBrk="1" hangingPunct="1">
              <a:defRPr/>
            </a:pPr>
            <a:r>
              <a:rPr lang="en-AU" sz="2000" dirty="0" smtClean="0"/>
              <a:t>transform the x-axis from utilisation to forecast year </a:t>
            </a:r>
            <a:endParaRPr lang="en-AU" sz="1800" dirty="0" smtClean="0"/>
          </a:p>
          <a:p>
            <a:pPr eaLnBrk="1" hangingPunct="1">
              <a:defRPr/>
            </a:pPr>
            <a:endParaRPr lang="en-AU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6181" y="1850749"/>
            <a:ext cx="6464300" cy="223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3276" y="3533775"/>
            <a:ext cx="6464300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1490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Summary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2113" y="1958725"/>
            <a:ext cx="8383587" cy="3245416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Background</a:t>
            </a:r>
          </a:p>
          <a:p>
            <a:pPr eaLnBrk="1" hangingPunct="1">
              <a:defRPr/>
            </a:pPr>
            <a:r>
              <a:rPr lang="en-AU" dirty="0" err="1" smtClean="0"/>
              <a:t>Augex</a:t>
            </a:r>
            <a:r>
              <a:rPr lang="en-AU" dirty="0" smtClean="0"/>
              <a:t> model data requirements</a:t>
            </a:r>
          </a:p>
          <a:p>
            <a:pPr eaLnBrk="1" hangingPunct="1">
              <a:defRPr/>
            </a:pPr>
            <a:r>
              <a:rPr lang="en-AU" dirty="0" smtClean="0"/>
              <a:t>Overview of workbook – </a:t>
            </a:r>
            <a:r>
              <a:rPr lang="en-AU" dirty="0" err="1" smtClean="0"/>
              <a:t>augex</a:t>
            </a:r>
            <a:r>
              <a:rPr lang="en-AU" dirty="0" smtClean="0"/>
              <a:t> modelling tool</a:t>
            </a:r>
          </a:p>
          <a:p>
            <a:pPr eaLnBrk="1" hangingPunct="1">
              <a:defRPr/>
            </a:pPr>
            <a:r>
              <a:rPr lang="en-AU" dirty="0" smtClean="0"/>
              <a:t>Overview of augmentation algorithm</a:t>
            </a:r>
          </a:p>
          <a:p>
            <a:pPr eaLnBrk="1" hangingPunct="1">
              <a:defRPr/>
            </a:pPr>
            <a:r>
              <a:rPr lang="en-AU" dirty="0" smtClean="0"/>
              <a:t>Discussion of issues raised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Step 2 – capacity added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04280" y="2076292"/>
            <a:ext cx="8229600" cy="3939343"/>
          </a:xfrm>
        </p:spPr>
        <p:txBody>
          <a:bodyPr/>
          <a:lstStyle/>
          <a:p>
            <a:pPr eaLnBrk="1" hangingPunct="1">
              <a:defRPr/>
            </a:pPr>
            <a:r>
              <a:rPr lang="en-AU" sz="2000" dirty="0" smtClean="0"/>
              <a:t>For each forecast year</a:t>
            </a:r>
          </a:p>
          <a:p>
            <a:pPr lvl="1" eaLnBrk="1" hangingPunct="1">
              <a:defRPr/>
            </a:pPr>
            <a:r>
              <a:rPr lang="en-AU" sz="1800" dirty="0" smtClean="0"/>
              <a:t>Using forecast </a:t>
            </a:r>
            <a:r>
              <a:rPr lang="en-AU" sz="1800" i="1" dirty="0" smtClean="0"/>
              <a:t>capacity requiring augmentation  (CRA)</a:t>
            </a:r>
          </a:p>
          <a:p>
            <a:pPr lvl="1" eaLnBrk="1" hangingPunct="1">
              <a:defRPr/>
            </a:pPr>
            <a:r>
              <a:rPr lang="en-AU" sz="1800" dirty="0" smtClean="0"/>
              <a:t>Capacity added = CRA x capacity factor</a:t>
            </a:r>
          </a:p>
          <a:p>
            <a:pPr lvl="1" eaLnBrk="1" hangingPunct="1">
              <a:defRPr/>
            </a:pPr>
            <a:endParaRPr lang="en-AU" sz="1800" dirty="0"/>
          </a:p>
          <a:p>
            <a:pPr eaLnBrk="1" hangingPunct="1">
              <a:defRPr/>
            </a:pPr>
            <a:r>
              <a:rPr lang="en-AU" sz="1800" dirty="0" smtClean="0"/>
              <a:t>For example</a:t>
            </a:r>
          </a:p>
          <a:p>
            <a:pPr lvl="1" eaLnBrk="1" hangingPunct="1">
              <a:defRPr/>
            </a:pPr>
            <a:r>
              <a:rPr lang="en-AU" sz="1600" dirty="0" smtClean="0"/>
              <a:t>in year 1, CAR is 7.7 MVA (utilised at 61.2%)</a:t>
            </a:r>
          </a:p>
          <a:p>
            <a:pPr lvl="1" eaLnBrk="1" hangingPunct="1">
              <a:defRPr/>
            </a:pPr>
            <a:r>
              <a:rPr lang="en-AU" sz="1600" dirty="0" smtClean="0"/>
              <a:t>Capacity added = 7.7 MVA x 0.5 = 3.9 MVA</a:t>
            </a:r>
          </a:p>
          <a:p>
            <a:pPr lvl="1" eaLnBrk="1" hangingPunct="1">
              <a:defRPr/>
            </a:pPr>
            <a:r>
              <a:rPr lang="en-AU" sz="1600" dirty="0" smtClean="0"/>
              <a:t>Utilisation of augmented capacity = demand associated with CAR / (CAR + capacity added) = (7.7 x 61.2%) / (7.7 +3.9) = 41% utilisation</a:t>
            </a:r>
          </a:p>
          <a:p>
            <a:pPr eaLnBrk="1" hangingPunct="1">
              <a:defRPr/>
            </a:pPr>
            <a:endParaRPr lang="en-AU" sz="1800" dirty="0"/>
          </a:p>
          <a:p>
            <a:pPr eaLnBrk="1" hangingPunct="1">
              <a:defRPr/>
            </a:pPr>
            <a:r>
              <a:rPr lang="en-AU" sz="1800" dirty="0" smtClean="0">
                <a:solidFill>
                  <a:schemeClr val="accent1">
                    <a:lumMod val="75000"/>
                  </a:schemeClr>
                </a:solidFill>
              </a:rPr>
              <a:t>Return to step 1 to calculate any later augmentation associated with this augmented capacity. </a:t>
            </a:r>
          </a:p>
          <a:p>
            <a:pPr lvl="1" eaLnBrk="1" hangingPunct="1">
              <a:defRPr/>
            </a:pP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xmlns="" val="306675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Common issues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  <p:extLst>
      <p:ext uri="{BB962C8B-B14F-4D97-AF65-F5344CB8AC3E}">
        <p14:creationId xmlns:p14="http://schemas.microsoft.com/office/powerpoint/2010/main" xmlns="" val="125112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Common issues raised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2509"/>
          </a:xfrm>
        </p:spPr>
        <p:txBody>
          <a:bodyPr/>
          <a:lstStyle/>
          <a:p>
            <a:pPr eaLnBrk="1" hangingPunct="1">
              <a:defRPr/>
            </a:pPr>
            <a:r>
              <a:rPr lang="en-AU" sz="1800" dirty="0" smtClean="0"/>
              <a:t>Anomaly for high growth rates</a:t>
            </a:r>
          </a:p>
          <a:p>
            <a:pPr eaLnBrk="1" hangingPunct="1">
              <a:defRPr/>
            </a:pPr>
            <a:r>
              <a:rPr lang="en-AU" sz="1800" dirty="0" smtClean="0"/>
              <a:t>More detail in manual</a:t>
            </a:r>
          </a:p>
          <a:p>
            <a:pPr eaLnBrk="1" hangingPunct="1">
              <a:defRPr/>
            </a:pPr>
            <a:r>
              <a:rPr lang="en-AU" sz="1800" dirty="0" smtClean="0"/>
              <a:t>HV trunk feeder model</a:t>
            </a:r>
          </a:p>
          <a:p>
            <a:pPr eaLnBrk="1" hangingPunct="1">
              <a:defRPr/>
            </a:pPr>
            <a:r>
              <a:rPr lang="en-AU" sz="1800" dirty="0"/>
              <a:t>Use of N-1 rating rather than N for utilisation</a:t>
            </a:r>
          </a:p>
          <a:p>
            <a:pPr eaLnBrk="1" hangingPunct="1">
              <a:defRPr/>
            </a:pPr>
            <a:r>
              <a:rPr lang="en-AU" sz="1800" dirty="0"/>
              <a:t>Sensitivity to utilisation threshold</a:t>
            </a:r>
          </a:p>
          <a:p>
            <a:pPr eaLnBrk="1" hangingPunct="1">
              <a:defRPr/>
            </a:pPr>
            <a:r>
              <a:rPr lang="en-AU" sz="1800" dirty="0"/>
              <a:t>Including LV segments</a:t>
            </a:r>
          </a:p>
          <a:p>
            <a:pPr eaLnBrk="1" hangingPunct="1">
              <a:defRPr/>
            </a:pPr>
            <a:r>
              <a:rPr lang="en-AU" sz="1800" dirty="0" smtClean="0"/>
              <a:t>Clarifications on modelling certain circumstances</a:t>
            </a:r>
          </a:p>
          <a:p>
            <a:pPr lvl="1" eaLnBrk="1" hangingPunct="1">
              <a:defRPr/>
            </a:pPr>
            <a:r>
              <a:rPr lang="en-AU" sz="1600" dirty="0" smtClean="0"/>
              <a:t>Cross feeder ties</a:t>
            </a:r>
          </a:p>
          <a:p>
            <a:pPr lvl="1" eaLnBrk="1" hangingPunct="1">
              <a:defRPr/>
            </a:pPr>
            <a:r>
              <a:rPr lang="en-AU" sz="1600" dirty="0" smtClean="0"/>
              <a:t>Non-trunk HV feeder augmentations</a:t>
            </a:r>
          </a:p>
          <a:p>
            <a:pPr lvl="1" eaLnBrk="1" hangingPunct="1">
              <a:defRPr/>
            </a:pPr>
            <a:r>
              <a:rPr lang="en-AU" sz="1600" dirty="0" smtClean="0"/>
              <a:t>Projects with long lead times</a:t>
            </a:r>
          </a:p>
          <a:p>
            <a:pPr lvl="1" eaLnBrk="1" hangingPunct="1">
              <a:defRPr/>
            </a:pPr>
            <a:r>
              <a:rPr lang="en-AU" sz="1600" dirty="0" smtClean="0"/>
              <a:t>Meshed networks</a:t>
            </a:r>
          </a:p>
          <a:p>
            <a:pPr lvl="1" eaLnBrk="1" hangingPunct="1">
              <a:defRPr/>
            </a:pPr>
            <a:r>
              <a:rPr lang="en-AU" sz="1600" dirty="0" smtClean="0"/>
              <a:t>Preparing $/MVA for different projects</a:t>
            </a:r>
          </a:p>
          <a:p>
            <a:pPr lvl="1" eaLnBrk="1" hangingPunct="1">
              <a:defRPr/>
            </a:pPr>
            <a:r>
              <a:rPr lang="en-AU" sz="1600" dirty="0" smtClean="0"/>
              <a:t>Weather correcting utilisation</a:t>
            </a:r>
          </a:p>
          <a:p>
            <a:pPr lvl="1" eaLnBrk="1" hangingPunct="1">
              <a:defRPr/>
            </a:pPr>
            <a:r>
              <a:rPr lang="en-AU" sz="1600" dirty="0" smtClean="0"/>
              <a:t>Augmenting one segment to address constraints on </a:t>
            </a:r>
            <a:r>
              <a:rPr lang="en-AU" sz="1600" smtClean="0"/>
              <a:t>other segments</a:t>
            </a:r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2665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Questions?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Background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Background – capex category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6094847"/>
              </p:ext>
            </p:extLst>
          </p:nvPr>
        </p:nvGraphicFramePr>
        <p:xfrm>
          <a:off x="576553" y="2368961"/>
          <a:ext cx="8044932" cy="3738601"/>
        </p:xfrm>
        <a:graphic>
          <a:graphicData uri="http://schemas.openxmlformats.org/drawingml/2006/table">
            <a:tbl>
              <a:tblPr/>
              <a:tblGrid>
                <a:gridCol w="2681644"/>
                <a:gridCol w="2681644"/>
                <a:gridCol w="2681644"/>
              </a:tblGrid>
              <a:tr h="342948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Capex driver</a:t>
                      </a:r>
                      <a:endParaRPr lang="en-A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800" b="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Capex </a:t>
                      </a:r>
                      <a:r>
                        <a:rPr lang="en-AU" sz="1800" b="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activity</a:t>
                      </a:r>
                      <a:endParaRPr lang="en-A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429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Replacement</a:t>
                      </a:r>
                      <a:endParaRPr lang="en-A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Additional assets</a:t>
                      </a:r>
                      <a:endParaRPr lang="en-A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Demand driven: customer connection</a:t>
                      </a:r>
                      <a:endParaRPr lang="en-A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i="1" dirty="0" smtClean="0">
                          <a:latin typeface="Calibri"/>
                          <a:ea typeface="Times New Roman"/>
                        </a:rPr>
                        <a:t>replacement and development of assets to facilitate the connection of customers</a:t>
                      </a:r>
                      <a:endParaRPr lang="en-AU" sz="1800" i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 err="1">
                          <a:latin typeface="Calibri"/>
                          <a:ea typeface="Times New Roman"/>
                        </a:rPr>
                        <a:t>Augex</a:t>
                      </a:r>
                      <a:r>
                        <a:rPr lang="en-AU" sz="1800" b="1" dirty="0">
                          <a:latin typeface="Calibri"/>
                          <a:ea typeface="Times New Roman"/>
                        </a:rPr>
                        <a:t> tool</a:t>
                      </a:r>
                      <a:endParaRPr lang="en-A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95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92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Demand driven: augmentation</a:t>
                      </a:r>
                      <a:endParaRPr lang="en-A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dirty="0" smtClean="0">
                          <a:latin typeface="Calibri"/>
                          <a:ea typeface="Times New Roman"/>
                        </a:rPr>
                        <a:t>replacement and development </a:t>
                      </a:r>
                      <a:r>
                        <a:rPr lang="en-AU" sz="1800" dirty="0">
                          <a:latin typeface="Calibri"/>
                          <a:ea typeface="Times New Roman"/>
                        </a:rPr>
                        <a:t>of </a:t>
                      </a:r>
                      <a:r>
                        <a:rPr lang="en-AU" sz="1800" dirty="0" smtClean="0">
                          <a:latin typeface="Calibri"/>
                          <a:ea typeface="Times New Roman"/>
                        </a:rPr>
                        <a:t>network </a:t>
                      </a:r>
                      <a:r>
                        <a:rPr lang="en-AU" sz="1800" dirty="0">
                          <a:latin typeface="Calibri"/>
                          <a:ea typeface="Times New Roman"/>
                        </a:rPr>
                        <a:t>assets to increase the </a:t>
                      </a:r>
                      <a:r>
                        <a:rPr lang="en-AU" sz="1800" dirty="0" smtClean="0">
                          <a:latin typeface="Calibri"/>
                          <a:ea typeface="Times New Roman"/>
                        </a:rPr>
                        <a:t>capacity of the network</a:t>
                      </a:r>
                      <a:endParaRPr lang="en-A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31670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 err="1">
                          <a:latin typeface="Calibri"/>
                          <a:ea typeface="Times New Roman"/>
                        </a:rPr>
                        <a:t>Repex</a:t>
                      </a:r>
                      <a:r>
                        <a:rPr lang="en-AU" sz="1800" b="1" dirty="0">
                          <a:latin typeface="Calibri"/>
                          <a:ea typeface="Times New Roman"/>
                        </a:rPr>
                        <a:t> tool</a:t>
                      </a:r>
                      <a:endParaRPr lang="en-A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D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Non-demand driven</a:t>
                      </a:r>
                      <a:endParaRPr lang="en-A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0" dirty="0" smtClean="0">
                          <a:latin typeface="Calibri"/>
                          <a:ea typeface="Times New Roman"/>
                        </a:rPr>
                        <a:t>replacement of aged assets with modern equivalents</a:t>
                      </a:r>
                      <a:endParaRPr lang="en-A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i="1" dirty="0" smtClean="0">
                          <a:latin typeface="Calibri"/>
                          <a:ea typeface="Times New Roman"/>
                        </a:rPr>
                        <a:t>installation of new assets</a:t>
                      </a:r>
                      <a:endParaRPr lang="en-AU" sz="1800" i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Background - key aims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dirty="0" smtClean="0"/>
              <a:t>Regulatory tool </a:t>
            </a:r>
            <a:r>
              <a:rPr lang="en-AU" b="1" dirty="0" smtClean="0"/>
              <a:t>NOT</a:t>
            </a:r>
            <a:r>
              <a:rPr lang="en-AU" dirty="0" smtClean="0"/>
              <a:t> planning/management tool</a:t>
            </a:r>
          </a:p>
          <a:p>
            <a:pPr eaLnBrk="1" hangingPunct="1">
              <a:defRPr/>
            </a:pPr>
            <a:endParaRPr lang="en-AU" sz="1050" dirty="0" smtClean="0"/>
          </a:p>
          <a:p>
            <a:pPr lvl="1" eaLnBrk="1" hangingPunct="1">
              <a:defRPr/>
            </a:pPr>
            <a:r>
              <a:rPr lang="en-AU" dirty="0" smtClean="0"/>
              <a:t>Should account for main driver at aggregate level</a:t>
            </a:r>
          </a:p>
          <a:p>
            <a:pPr lvl="2" eaLnBrk="1" hangingPunct="1">
              <a:defRPr/>
            </a:pPr>
            <a:r>
              <a:rPr lang="en-AU" dirty="0" smtClean="0"/>
              <a:t>but not concerned with excessive detail</a:t>
            </a:r>
          </a:p>
          <a:p>
            <a:pPr lvl="1" eaLnBrk="1" hangingPunct="1">
              <a:defRPr/>
            </a:pPr>
            <a:r>
              <a:rPr lang="en-AU" dirty="0" smtClean="0"/>
              <a:t>Allow intra- and inter-company comparisons</a:t>
            </a:r>
          </a:p>
          <a:p>
            <a:pPr lvl="1" eaLnBrk="1" hangingPunct="1">
              <a:defRPr/>
            </a:pPr>
            <a:r>
              <a:rPr lang="en-AU" dirty="0" smtClean="0"/>
              <a:t>Targeting of matters for detailed review</a:t>
            </a:r>
          </a:p>
          <a:p>
            <a:pPr lvl="1" eaLnBrk="1" hangingPunct="1">
              <a:defRPr/>
            </a:pPr>
            <a:r>
              <a:rPr lang="en-AU" dirty="0" smtClean="0"/>
              <a:t>Development of benchmarks</a:t>
            </a:r>
            <a:endParaRPr lang="en-AU" dirty="0"/>
          </a:p>
          <a:p>
            <a:pPr eaLnBrk="1" hangingPunct="1">
              <a:defRPr/>
            </a:pPr>
            <a:endParaRPr lang="en-AU" dirty="0" smtClean="0"/>
          </a:p>
          <a:p>
            <a:pPr eaLnBrk="1" hangingPunct="1">
              <a:defRPr/>
            </a:pPr>
            <a:r>
              <a:rPr lang="en-AU" dirty="0" smtClean="0"/>
              <a:t>But not intended to determine specific network constraints and solutions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Overview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2640804"/>
            <a:ext cx="2594475" cy="2810308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Similar in form to </a:t>
            </a:r>
            <a:r>
              <a:rPr lang="en-AU" dirty="0" err="1" smtClean="0"/>
              <a:t>repex</a:t>
            </a:r>
            <a:r>
              <a:rPr lang="en-AU" dirty="0" smtClean="0"/>
              <a:t> tool</a:t>
            </a:r>
          </a:p>
          <a:p>
            <a:pPr eaLnBrk="1" hangingPunct="1">
              <a:defRPr/>
            </a:pPr>
            <a:r>
              <a:rPr lang="en-AU" dirty="0" smtClean="0"/>
              <a:t>Similar to tools used by ESV and NSPs</a:t>
            </a:r>
          </a:p>
          <a:p>
            <a:pPr lvl="1" eaLnBrk="1" hangingPunct="1">
              <a:defRPr/>
            </a:pP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300296349"/>
              </p:ext>
            </p:extLst>
          </p:nvPr>
        </p:nvGraphicFramePr>
        <p:xfrm>
          <a:off x="2711848" y="1058469"/>
          <a:ext cx="6108022" cy="5221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9387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Overview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275631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Tool is </a:t>
            </a:r>
            <a:r>
              <a:rPr lang="en-AU" b="1" dirty="0" smtClean="0"/>
              <a:t>spreadsheet based </a:t>
            </a:r>
            <a:r>
              <a:rPr lang="en-AU" dirty="0" smtClean="0"/>
              <a:t>- uses </a:t>
            </a:r>
            <a:r>
              <a:rPr lang="en-AU" b="1" dirty="0" smtClean="0"/>
              <a:t>VBA functions</a:t>
            </a:r>
            <a:endParaRPr lang="en-AU" dirty="0" smtClean="0"/>
          </a:p>
          <a:p>
            <a:pPr eaLnBrk="1" hangingPunct="1">
              <a:defRPr/>
            </a:pPr>
            <a:endParaRPr lang="en-AU" dirty="0" smtClean="0"/>
          </a:p>
          <a:p>
            <a:pPr eaLnBrk="1" hangingPunct="1">
              <a:defRPr/>
            </a:pPr>
            <a:r>
              <a:rPr lang="en-AU" dirty="0" smtClean="0"/>
              <a:t>Does </a:t>
            </a:r>
            <a:r>
              <a:rPr lang="en-AU" b="1" dirty="0" smtClean="0"/>
              <a:t>not</a:t>
            </a:r>
            <a:r>
              <a:rPr lang="en-AU" dirty="0" smtClean="0"/>
              <a:t> rely upon proprietary – or “black box” – algorithms</a:t>
            </a:r>
          </a:p>
          <a:p>
            <a:pPr eaLnBrk="1" hangingPunct="1">
              <a:defRPr/>
            </a:pPr>
            <a:endParaRPr lang="en-AU" dirty="0" smtClean="0"/>
          </a:p>
          <a:p>
            <a:pPr eaLnBrk="1" hangingPunct="1">
              <a:defRPr/>
            </a:pPr>
            <a:r>
              <a:rPr lang="en-AU" dirty="0" smtClean="0"/>
              <a:t>Uses </a:t>
            </a:r>
            <a:r>
              <a:rPr lang="en-AU" b="1" dirty="0" smtClean="0"/>
              <a:t>probability model</a:t>
            </a:r>
            <a:r>
              <a:rPr lang="en-AU" dirty="0" smtClean="0"/>
              <a:t> – to apply utilisation threshold</a:t>
            </a:r>
          </a:p>
          <a:p>
            <a:pPr lvl="1" eaLnBrk="1" hangingPunct="1">
              <a:defRPr/>
            </a:pPr>
            <a:r>
              <a:rPr lang="en-AU" dirty="0"/>
              <a:t>r</a:t>
            </a:r>
            <a:r>
              <a:rPr lang="en-AU" dirty="0" smtClean="0"/>
              <a:t>elatively simple to independently  verify</a:t>
            </a:r>
          </a:p>
          <a:p>
            <a:pPr eaLnBrk="1" hangingPunct="1">
              <a:defRPr/>
            </a:pPr>
            <a:endParaRPr lang="en-AU" dirty="0"/>
          </a:p>
          <a:p>
            <a:pPr eaLnBrk="1" hangingPunct="1">
              <a:defRPr/>
            </a:pPr>
            <a:r>
              <a:rPr lang="en-AU" dirty="0" smtClean="0"/>
              <a:t>Asset </a:t>
            </a:r>
            <a:r>
              <a:rPr lang="en-AU" b="1" dirty="0" smtClean="0"/>
              <a:t>utilisation</a:t>
            </a:r>
            <a:r>
              <a:rPr lang="en-AU" dirty="0" smtClean="0"/>
              <a:t> = peak loading / normal rating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25631" y="1911927"/>
            <a:ext cx="8645237" cy="27075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dirty="0" smtClean="0"/>
              <a:t>Anticipated </a:t>
            </a:r>
            <a:r>
              <a:rPr lang="en-AU" sz="4000" dirty="0"/>
              <a:t>a</a:t>
            </a:r>
            <a:r>
              <a:rPr lang="en-AU" sz="4000" dirty="0" smtClean="0"/>
              <a:t>pplication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xmlns="" val="247854689"/>
              </p:ext>
            </p:extLst>
          </p:nvPr>
        </p:nvGraphicFramePr>
        <p:xfrm>
          <a:off x="427513" y="2185055"/>
          <a:ext cx="8241474" cy="2612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Bent Arrow 7"/>
          <p:cNvSpPr/>
          <p:nvPr/>
        </p:nvSpPr>
        <p:spPr>
          <a:xfrm rot="10800000">
            <a:off x="6911429" y="4762009"/>
            <a:ext cx="700644" cy="1080650"/>
          </a:xfrm>
          <a:prstGeom prst="ben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639" y="1995055"/>
            <a:ext cx="275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b="1" dirty="0" err="1" smtClean="0">
                <a:latin typeface="+mj-lt"/>
              </a:rPr>
              <a:t>Augex</a:t>
            </a:r>
            <a:r>
              <a:rPr lang="en-AU" sz="1800" b="1" dirty="0" smtClean="0">
                <a:latin typeface="+mj-lt"/>
              </a:rPr>
              <a:t> tool assessment</a:t>
            </a:r>
            <a:endParaRPr lang="en-AU" sz="1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81614" y="5165762"/>
            <a:ext cx="52919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latin typeface="+mj-lt"/>
              </a:rPr>
              <a:t>inform other elements of the review</a:t>
            </a:r>
          </a:p>
          <a:p>
            <a:pPr algn="ctr"/>
            <a:r>
              <a:rPr lang="en-AU" sz="2000" b="1" dirty="0" smtClean="0">
                <a:latin typeface="+mj-lt"/>
              </a:rPr>
              <a:t>for example, targeting matters for more detailed review, set expenditure allowance</a:t>
            </a:r>
            <a:endParaRPr lang="en-AU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971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18997</TotalTime>
  <Words>1566</Words>
  <Application>Microsoft Office PowerPoint</Application>
  <PresentationFormat>On-screen Show (4:3)</PresentationFormat>
  <Paragraphs>300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Flow</vt:lpstr>
      <vt:lpstr>Augmentation capex regulatory tool - AER augex tool tutorial  Presentation Nuttall Consulting</vt:lpstr>
      <vt:lpstr>Purpose</vt:lpstr>
      <vt:lpstr>Summary</vt:lpstr>
      <vt:lpstr>Background  </vt:lpstr>
      <vt:lpstr>Background – capex category</vt:lpstr>
      <vt:lpstr>Background - key aims</vt:lpstr>
      <vt:lpstr>Overview</vt:lpstr>
      <vt:lpstr>Overview</vt:lpstr>
      <vt:lpstr>Anticipated application</vt:lpstr>
      <vt:lpstr>Data requirements  </vt:lpstr>
      <vt:lpstr>Network representation - segments</vt:lpstr>
      <vt:lpstr>Network representation - grouping</vt:lpstr>
      <vt:lpstr>Segment input data</vt:lpstr>
      <vt:lpstr>Data – asset status</vt:lpstr>
      <vt:lpstr>Data – asset status</vt:lpstr>
      <vt:lpstr>Data – capex and capacity</vt:lpstr>
      <vt:lpstr>Supporting information</vt:lpstr>
      <vt:lpstr>Possible other supporting information</vt:lpstr>
      <vt:lpstr>Overview of workbook  </vt:lpstr>
      <vt:lpstr>workbook structure</vt:lpstr>
      <vt:lpstr>Overview of demo model</vt:lpstr>
      <vt:lpstr>See handbook for more detailed reference material</vt:lpstr>
      <vt:lpstr>Augmentation algorithm  </vt:lpstr>
      <vt:lpstr>Forecasting – for each segment</vt:lpstr>
      <vt:lpstr>VBA function</vt:lpstr>
      <vt:lpstr>VBA function – worked example</vt:lpstr>
      <vt:lpstr>VBA function – worked example</vt:lpstr>
      <vt:lpstr>Step 1 – probability calculation</vt:lpstr>
      <vt:lpstr>Step 1 – transform u to year</vt:lpstr>
      <vt:lpstr>Step 2 – capacity added</vt:lpstr>
      <vt:lpstr>Common issues  </vt:lpstr>
      <vt:lpstr>Common issues raised</vt:lpstr>
      <vt:lpstr>Questions?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101  Presentation to AER Brian Nuttall</dc:title>
  <dc:creator>Brian Nuttall</dc:creator>
  <cp:lastModifiedBy>mleco</cp:lastModifiedBy>
  <cp:revision>315</cp:revision>
  <dcterms:created xsi:type="dcterms:W3CDTF">2006-09-19T12:55:29Z</dcterms:created>
  <dcterms:modified xsi:type="dcterms:W3CDTF">2013-04-04T05:53:17Z</dcterms:modified>
</cp:coreProperties>
</file>